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Waffle Soft" charset="1" panose="02000503000000020004"/>
      <p:regular r:id="rId14"/>
    </p:embeddedFont>
    <p:embeddedFont>
      <p:font typeface="Arimo Bold" charset="1" panose="020B0704020202020204"/>
      <p:regular r:id="rId15"/>
    </p:embeddedFont>
    <p:embeddedFont>
      <p:font typeface="Calibri (MS) Bold Italics" charset="1" panose="020F07020304040A0204"/>
      <p:regular r:id="rId16"/>
    </p:embeddedFont>
    <p:embeddedFont>
      <p:font typeface="Calibri (MS) Bold" charset="1" panose="020F0702030404030204"/>
      <p:regular r:id="rId17"/>
    </p:embeddedFont>
    <p:embeddedFont>
      <p:font typeface="Times New Roman MT" charset="1" panose="02030502070405020303"/>
      <p:regular r:id="rId18"/>
    </p:embeddedFont>
    <p:embeddedFont>
      <p:font typeface="Calibri (MS)" charset="1" panose="020F0502020204030204"/>
      <p:regular r:id="rId19"/>
    </p:embeddedFont>
    <p:embeddedFont>
      <p:font typeface="Canva Sans Bold" charset="1" panose="020B0803030501040103"/>
      <p:regular r:id="rId20"/>
    </p:embeddedFont>
    <p:embeddedFont>
      <p:font typeface="Arimo" charset="1" panose="020B0604020202020204"/>
      <p:regular r:id="rId21"/>
    </p:embeddedFont>
    <p:embeddedFont>
      <p:font typeface="Hertical"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EF"/>
        </a:solidFill>
      </p:bgPr>
    </p:bg>
    <p:spTree>
      <p:nvGrpSpPr>
        <p:cNvPr id="1" name=""/>
        <p:cNvGrpSpPr/>
        <p:nvPr/>
      </p:nvGrpSpPr>
      <p:grpSpPr>
        <a:xfrm>
          <a:off x="0" y="0"/>
          <a:ext cx="0" cy="0"/>
          <a:chOff x="0" y="0"/>
          <a:chExt cx="0" cy="0"/>
        </a:xfrm>
      </p:grpSpPr>
      <p:sp>
        <p:nvSpPr>
          <p:cNvPr name="Freeform 2" id="2"/>
          <p:cNvSpPr/>
          <p:nvPr/>
        </p:nvSpPr>
        <p:spPr>
          <a:xfrm flipH="false" flipV="false" rot="0">
            <a:off x="7602331" y="-1163782"/>
            <a:ext cx="12801600" cy="2327564"/>
          </a:xfrm>
          <a:custGeom>
            <a:avLst/>
            <a:gdLst/>
            <a:ahLst/>
            <a:cxnLst/>
            <a:rect r="r" b="b" t="t" l="l"/>
            <a:pathLst>
              <a:path h="2327564" w="12801600">
                <a:moveTo>
                  <a:pt x="0" y="0"/>
                </a:moveTo>
                <a:lnTo>
                  <a:pt x="12801600" y="0"/>
                </a:lnTo>
                <a:lnTo>
                  <a:pt x="12801600" y="2327564"/>
                </a:lnTo>
                <a:lnTo>
                  <a:pt x="0" y="2327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3585" y="9636696"/>
            <a:ext cx="17259300" cy="3138055"/>
          </a:xfrm>
          <a:custGeom>
            <a:avLst/>
            <a:gdLst/>
            <a:ahLst/>
            <a:cxnLst/>
            <a:rect r="r" b="b" t="t" l="l"/>
            <a:pathLst>
              <a:path h="3138055" w="17259300">
                <a:moveTo>
                  <a:pt x="0" y="0"/>
                </a:moveTo>
                <a:lnTo>
                  <a:pt x="17259300" y="0"/>
                </a:lnTo>
                <a:lnTo>
                  <a:pt x="17259300" y="3138054"/>
                </a:lnTo>
                <a:lnTo>
                  <a:pt x="0" y="31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69715" y="9258300"/>
            <a:ext cx="17259300" cy="3138055"/>
          </a:xfrm>
          <a:custGeom>
            <a:avLst/>
            <a:gdLst/>
            <a:ahLst/>
            <a:cxnLst/>
            <a:rect r="r" b="b" t="t" l="l"/>
            <a:pathLst>
              <a:path h="3138055" w="17259300">
                <a:moveTo>
                  <a:pt x="0" y="0"/>
                </a:moveTo>
                <a:lnTo>
                  <a:pt x="17259300" y="0"/>
                </a:lnTo>
                <a:lnTo>
                  <a:pt x="17259300" y="3138055"/>
                </a:lnTo>
                <a:lnTo>
                  <a:pt x="0" y="3138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230868">
            <a:off x="16839242" y="1702501"/>
            <a:ext cx="2574812" cy="1287406"/>
          </a:xfrm>
          <a:custGeom>
            <a:avLst/>
            <a:gdLst/>
            <a:ahLst/>
            <a:cxnLst/>
            <a:rect r="r" b="b" t="t" l="l"/>
            <a:pathLst>
              <a:path h="1287406" w="2574812">
                <a:moveTo>
                  <a:pt x="0" y="0"/>
                </a:moveTo>
                <a:lnTo>
                  <a:pt x="2574812" y="0"/>
                </a:lnTo>
                <a:lnTo>
                  <a:pt x="2574812" y="1287406"/>
                </a:lnTo>
                <a:lnTo>
                  <a:pt x="0" y="1287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696252" y="9073647"/>
            <a:ext cx="1126097" cy="563048"/>
          </a:xfrm>
          <a:custGeom>
            <a:avLst/>
            <a:gdLst/>
            <a:ahLst/>
            <a:cxnLst/>
            <a:rect r="r" b="b" t="t" l="l"/>
            <a:pathLst>
              <a:path h="563048" w="1126097">
                <a:moveTo>
                  <a:pt x="0" y="0"/>
                </a:moveTo>
                <a:lnTo>
                  <a:pt x="1126096" y="0"/>
                </a:lnTo>
                <a:lnTo>
                  <a:pt x="1126096" y="563049"/>
                </a:lnTo>
                <a:lnTo>
                  <a:pt x="0" y="5630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41479" y="3116720"/>
            <a:ext cx="4088247" cy="4148591"/>
          </a:xfrm>
          <a:custGeom>
            <a:avLst/>
            <a:gdLst/>
            <a:ahLst/>
            <a:cxnLst/>
            <a:rect r="r" b="b" t="t" l="l"/>
            <a:pathLst>
              <a:path h="4148591" w="4088247">
                <a:moveTo>
                  <a:pt x="0" y="0"/>
                </a:moveTo>
                <a:lnTo>
                  <a:pt x="4088247" y="0"/>
                </a:lnTo>
                <a:lnTo>
                  <a:pt x="4088247" y="4148591"/>
                </a:lnTo>
                <a:lnTo>
                  <a:pt x="0" y="41485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929726" y="4062929"/>
            <a:ext cx="13377324" cy="2522220"/>
          </a:xfrm>
          <a:prstGeom prst="rect">
            <a:avLst/>
          </a:prstGeom>
        </p:spPr>
        <p:txBody>
          <a:bodyPr anchor="t" rtlCol="false" tIns="0" lIns="0" bIns="0" rIns="0">
            <a:spAutoFit/>
          </a:bodyPr>
          <a:lstStyle/>
          <a:p>
            <a:pPr algn="ctr">
              <a:lnSpc>
                <a:spcPts val="10079"/>
              </a:lnSpc>
            </a:pPr>
            <a:r>
              <a:rPr lang="en-US" sz="7199">
                <a:solidFill>
                  <a:srgbClr val="879480"/>
                </a:solidFill>
                <a:latin typeface="Waffle Soft"/>
                <a:ea typeface="Waffle Soft"/>
                <a:cs typeface="Waffle Soft"/>
                <a:sym typeface="Waffle Soft"/>
              </a:rPr>
              <a:t>STRATEGIC SUPPLIER AND COST ANALYSIS</a:t>
            </a:r>
          </a:p>
        </p:txBody>
      </p:sp>
      <p:sp>
        <p:nvSpPr>
          <p:cNvPr name="Freeform 9" id="9"/>
          <p:cNvSpPr/>
          <p:nvPr/>
        </p:nvSpPr>
        <p:spPr>
          <a:xfrm flipH="false" flipV="false" rot="0">
            <a:off x="588427" y="378892"/>
            <a:ext cx="1513695" cy="1117047"/>
          </a:xfrm>
          <a:custGeom>
            <a:avLst/>
            <a:gdLst/>
            <a:ahLst/>
            <a:cxnLst/>
            <a:rect r="r" b="b" t="t" l="l"/>
            <a:pathLst>
              <a:path h="1117047" w="1513695">
                <a:moveTo>
                  <a:pt x="0" y="0"/>
                </a:moveTo>
                <a:lnTo>
                  <a:pt x="1513695" y="0"/>
                </a:lnTo>
                <a:lnTo>
                  <a:pt x="1513695" y="1117047"/>
                </a:lnTo>
                <a:lnTo>
                  <a:pt x="0" y="1117047"/>
                </a:lnTo>
                <a:lnTo>
                  <a:pt x="0" y="0"/>
                </a:lnTo>
                <a:close/>
              </a:path>
            </a:pathLst>
          </a:custGeom>
          <a:blipFill>
            <a:blip r:embed="rId10">
              <a:extLst>
                <a:ext uri="{96DAC541-7B7A-43D3-8B79-37D633B846F1}">
                  <asvg:svgBlip xmlns:asvg="http://schemas.microsoft.com/office/drawing/2016/SVG/main" r:embed="rId11"/>
                </a:ext>
              </a:extLst>
            </a:blip>
            <a:stretch>
              <a:fillRect l="-115" t="0" r="-115" b="0"/>
            </a:stretch>
          </a:blipFill>
        </p:spPr>
      </p:sp>
      <p:sp>
        <p:nvSpPr>
          <p:cNvPr name="TextBox 10" id="10"/>
          <p:cNvSpPr txBox="true"/>
          <p:nvPr/>
        </p:nvSpPr>
        <p:spPr>
          <a:xfrm rot="0">
            <a:off x="-2957310" y="636426"/>
            <a:ext cx="10118865" cy="506730"/>
          </a:xfrm>
          <a:prstGeom prst="rect">
            <a:avLst/>
          </a:prstGeom>
        </p:spPr>
        <p:txBody>
          <a:bodyPr anchor="t" rtlCol="false" tIns="0" lIns="0" bIns="0" rIns="0">
            <a:spAutoFit/>
          </a:bodyPr>
          <a:lstStyle/>
          <a:p>
            <a:pPr algn="r">
              <a:lnSpc>
                <a:spcPts val="4050"/>
              </a:lnSpc>
            </a:pPr>
            <a:r>
              <a:rPr lang="en-US" b="true" sz="2700" spc="404">
                <a:solidFill>
                  <a:srgbClr val="779545"/>
                </a:solidFill>
                <a:latin typeface="Arimo Bold"/>
                <a:ea typeface="Arimo Bold"/>
                <a:cs typeface="Arimo Bold"/>
                <a:sym typeface="Arimo Bold"/>
              </a:rPr>
              <a:t>Sky Harvest Industries</a:t>
            </a:r>
          </a:p>
        </p:txBody>
      </p:sp>
      <p:sp>
        <p:nvSpPr>
          <p:cNvPr name="TextBox 11" id="11"/>
          <p:cNvSpPr txBox="true"/>
          <p:nvPr/>
        </p:nvSpPr>
        <p:spPr>
          <a:xfrm rot="0">
            <a:off x="10572886" y="7541037"/>
            <a:ext cx="2481858" cy="512445"/>
          </a:xfrm>
          <a:prstGeom prst="rect">
            <a:avLst/>
          </a:prstGeom>
        </p:spPr>
        <p:txBody>
          <a:bodyPr anchor="t" rtlCol="false" tIns="0" lIns="0" bIns="0" rIns="0">
            <a:spAutoFit/>
          </a:bodyPr>
          <a:lstStyle/>
          <a:p>
            <a:pPr algn="ctr">
              <a:lnSpc>
                <a:spcPts val="3779"/>
              </a:lnSpc>
              <a:spcBef>
                <a:spcPct val="0"/>
              </a:spcBef>
            </a:pPr>
            <a:r>
              <a:rPr lang="en-US" b="true" sz="2700" i="true">
                <a:solidFill>
                  <a:srgbClr val="879480"/>
                </a:solidFill>
                <a:latin typeface="Calibri (MS) Bold Italics"/>
                <a:ea typeface="Calibri (MS) Bold Italics"/>
                <a:cs typeface="Calibri (MS) Bold Italics"/>
                <a:sym typeface="Calibri (MS) Bold Italics"/>
              </a:rPr>
              <a:t>By Shreya Mishra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61141" y="0"/>
            <a:ext cx="7226859" cy="10287000"/>
            <a:chOff x="0" y="0"/>
            <a:chExt cx="9635812" cy="13716000"/>
          </a:xfrm>
        </p:grpSpPr>
        <p:sp>
          <p:nvSpPr>
            <p:cNvPr name="Freeform 3" id="3"/>
            <p:cNvSpPr/>
            <p:nvPr/>
          </p:nvSpPr>
          <p:spPr>
            <a:xfrm flipH="false" flipV="false" rot="0">
              <a:off x="0" y="0"/>
              <a:ext cx="9635871" cy="13716000"/>
            </a:xfrm>
            <a:custGeom>
              <a:avLst/>
              <a:gdLst/>
              <a:ahLst/>
              <a:cxnLst/>
              <a:rect r="r" b="b" t="t" l="l"/>
              <a:pathLst>
                <a:path h="13716000" w="9635871">
                  <a:moveTo>
                    <a:pt x="0" y="0"/>
                  </a:moveTo>
                  <a:lnTo>
                    <a:pt x="9635871" y="0"/>
                  </a:lnTo>
                  <a:lnTo>
                    <a:pt x="9635871" y="13716000"/>
                  </a:lnTo>
                  <a:lnTo>
                    <a:pt x="0" y="13716000"/>
                  </a:lnTo>
                  <a:close/>
                </a:path>
              </a:pathLst>
            </a:custGeom>
            <a:blipFill>
              <a:blip r:embed="rId2"/>
              <a:stretch>
                <a:fillRect l="-56757" t="0" r="-56757" b="0"/>
              </a:stretch>
            </a:blipFill>
          </p:spPr>
        </p:sp>
      </p:grpSp>
      <p:sp>
        <p:nvSpPr>
          <p:cNvPr name="Freeform 4" id="4"/>
          <p:cNvSpPr/>
          <p:nvPr/>
        </p:nvSpPr>
        <p:spPr>
          <a:xfrm flipH="false" flipV="false" rot="0">
            <a:off x="16858586" y="431776"/>
            <a:ext cx="1429414" cy="1633616"/>
          </a:xfrm>
          <a:custGeom>
            <a:avLst/>
            <a:gdLst/>
            <a:ahLst/>
            <a:cxnLst/>
            <a:rect r="r" b="b" t="t" l="l"/>
            <a:pathLst>
              <a:path h="1633616" w="1429414">
                <a:moveTo>
                  <a:pt x="0" y="0"/>
                </a:moveTo>
                <a:lnTo>
                  <a:pt x="1429414" y="0"/>
                </a:lnTo>
                <a:lnTo>
                  <a:pt x="1429414" y="1633616"/>
                </a:lnTo>
                <a:lnTo>
                  <a:pt x="0" y="16336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65100"/>
            <a:ext cx="9290632" cy="1579667"/>
          </a:xfrm>
          <a:prstGeom prst="rect">
            <a:avLst/>
          </a:prstGeom>
        </p:spPr>
        <p:txBody>
          <a:bodyPr anchor="t" rtlCol="false" tIns="0" lIns="0" bIns="0" rIns="0">
            <a:spAutoFit/>
          </a:bodyPr>
          <a:lstStyle/>
          <a:p>
            <a:pPr algn="l">
              <a:lnSpc>
                <a:spcPts val="11517"/>
              </a:lnSpc>
            </a:pPr>
            <a:r>
              <a:rPr lang="en-US" b="true" sz="8226" spc="411">
                <a:solidFill>
                  <a:srgbClr val="779545"/>
                </a:solidFill>
                <a:latin typeface="Calibri (MS) Bold"/>
                <a:ea typeface="Calibri (MS) Bold"/>
                <a:cs typeface="Calibri (MS) Bold"/>
                <a:sym typeface="Calibri (MS) Bold"/>
              </a:rPr>
              <a:t>INTRODUCTION</a:t>
            </a:r>
          </a:p>
        </p:txBody>
      </p:sp>
      <p:sp>
        <p:nvSpPr>
          <p:cNvPr name="TextBox 6" id="6"/>
          <p:cNvSpPr txBox="true"/>
          <p:nvPr/>
        </p:nvSpPr>
        <p:spPr>
          <a:xfrm rot="0">
            <a:off x="1028700" y="1639992"/>
            <a:ext cx="11606326" cy="8725424"/>
          </a:xfrm>
          <a:prstGeom prst="rect">
            <a:avLst/>
          </a:prstGeom>
        </p:spPr>
        <p:txBody>
          <a:bodyPr anchor="t" rtlCol="false" tIns="0" lIns="0" bIns="0" rIns="0">
            <a:spAutoFit/>
          </a:bodyPr>
          <a:lstStyle/>
          <a:p>
            <a:pPr algn="just">
              <a:lnSpc>
                <a:spcPts val="3644"/>
              </a:lnSpc>
            </a:pPr>
            <a:r>
              <a:rPr lang="en-US" sz="2603" spc="127">
                <a:solidFill>
                  <a:srgbClr val="000000"/>
                </a:solidFill>
                <a:latin typeface="Times New Roman MT"/>
                <a:ea typeface="Times New Roman MT"/>
                <a:cs typeface="Times New Roman MT"/>
                <a:sym typeface="Times New Roman MT"/>
              </a:rPr>
              <a:t>The dataset provides a comprehensive overview of the </a:t>
            </a:r>
          </a:p>
          <a:p>
            <a:pPr algn="just">
              <a:lnSpc>
                <a:spcPts val="3644"/>
              </a:lnSpc>
            </a:pPr>
            <a:r>
              <a:rPr lang="en-US" sz="2603" spc="127">
                <a:solidFill>
                  <a:srgbClr val="000000"/>
                </a:solidFill>
                <a:latin typeface="Times New Roman MT"/>
                <a:ea typeface="Times New Roman MT"/>
                <a:cs typeface="Times New Roman MT"/>
                <a:sym typeface="Times New Roman MT"/>
              </a:rPr>
              <a:t>company’s procurement activities.</a:t>
            </a:r>
          </a:p>
          <a:p>
            <a:pPr algn="just">
              <a:lnSpc>
                <a:spcPts val="3644"/>
              </a:lnSpc>
            </a:pPr>
          </a:p>
          <a:p>
            <a:pPr algn="just">
              <a:lnSpc>
                <a:spcPts val="3644"/>
              </a:lnSpc>
            </a:pPr>
            <a:r>
              <a:rPr lang="en-US" sz="2603" spc="127">
                <a:solidFill>
                  <a:srgbClr val="000000"/>
                </a:solidFill>
                <a:latin typeface="Times New Roman MT"/>
                <a:ea typeface="Times New Roman MT"/>
                <a:cs typeface="Times New Roman MT"/>
                <a:sym typeface="Times New Roman MT"/>
              </a:rPr>
              <a:t>•Focuses on identifying:</a:t>
            </a:r>
          </a:p>
          <a:p>
            <a:pPr algn="just">
              <a:lnSpc>
                <a:spcPts val="3644"/>
              </a:lnSpc>
            </a:pPr>
            <a:r>
              <a:rPr lang="en-US" sz="2603" spc="127">
                <a:solidFill>
                  <a:srgbClr val="000000"/>
                </a:solidFill>
                <a:latin typeface="Times New Roman MT"/>
                <a:ea typeface="Times New Roman MT"/>
                <a:cs typeface="Times New Roman MT"/>
                <a:sym typeface="Times New Roman MT"/>
              </a:rPr>
              <a:t>   Where money is being spent?</a:t>
            </a:r>
          </a:p>
          <a:p>
            <a:pPr algn="just">
              <a:lnSpc>
                <a:spcPts val="3644"/>
              </a:lnSpc>
            </a:pPr>
            <a:r>
              <a:rPr lang="en-US" sz="2603" spc="127">
                <a:solidFill>
                  <a:srgbClr val="000000"/>
                </a:solidFill>
                <a:latin typeface="Times New Roman MT"/>
                <a:ea typeface="Times New Roman MT"/>
                <a:cs typeface="Times New Roman MT"/>
                <a:sym typeface="Times New Roman MT"/>
              </a:rPr>
              <a:t>   Which suppliers are most utilized?</a:t>
            </a:r>
          </a:p>
          <a:p>
            <a:pPr algn="just">
              <a:lnSpc>
                <a:spcPts val="3644"/>
              </a:lnSpc>
            </a:pPr>
            <a:r>
              <a:rPr lang="en-US" sz="2603" spc="127">
                <a:solidFill>
                  <a:srgbClr val="000000"/>
                </a:solidFill>
                <a:latin typeface="Times New Roman MT"/>
                <a:ea typeface="Times New Roman MT"/>
                <a:cs typeface="Times New Roman MT"/>
                <a:sym typeface="Times New Roman MT"/>
              </a:rPr>
              <a:t>   Which commodities are driving costs?</a:t>
            </a:r>
          </a:p>
          <a:p>
            <a:pPr algn="just">
              <a:lnSpc>
                <a:spcPts val="3644"/>
              </a:lnSpc>
            </a:pPr>
          </a:p>
          <a:p>
            <a:pPr algn="just">
              <a:lnSpc>
                <a:spcPts val="3644"/>
              </a:lnSpc>
            </a:pPr>
            <a:r>
              <a:rPr lang="en-US" sz="2603" spc="127">
                <a:solidFill>
                  <a:srgbClr val="000000"/>
                </a:solidFill>
                <a:latin typeface="Times New Roman MT"/>
                <a:ea typeface="Times New Roman MT"/>
                <a:cs typeface="Times New Roman MT"/>
                <a:sym typeface="Times New Roman MT"/>
              </a:rPr>
              <a:t>•It serves as an essential tool for:</a:t>
            </a:r>
          </a:p>
          <a:p>
            <a:pPr algn="just">
              <a:lnSpc>
                <a:spcPts val="3644"/>
              </a:lnSpc>
            </a:pPr>
            <a:r>
              <a:rPr lang="en-US" sz="2603" spc="127">
                <a:solidFill>
                  <a:srgbClr val="000000"/>
                </a:solidFill>
                <a:latin typeface="Times New Roman MT"/>
                <a:ea typeface="Times New Roman MT"/>
                <a:cs typeface="Times New Roman MT"/>
                <a:sym typeface="Times New Roman MT"/>
              </a:rPr>
              <a:t>   Cost optimization.</a:t>
            </a:r>
          </a:p>
          <a:p>
            <a:pPr algn="just">
              <a:lnSpc>
                <a:spcPts val="3644"/>
              </a:lnSpc>
            </a:pPr>
            <a:r>
              <a:rPr lang="en-US" sz="2603" spc="127">
                <a:solidFill>
                  <a:srgbClr val="000000"/>
                </a:solidFill>
                <a:latin typeface="Times New Roman MT"/>
                <a:ea typeface="Times New Roman MT"/>
                <a:cs typeface="Times New Roman MT"/>
                <a:sym typeface="Times New Roman MT"/>
              </a:rPr>
              <a:t>   Supplier management.</a:t>
            </a:r>
          </a:p>
          <a:p>
            <a:pPr algn="just">
              <a:lnSpc>
                <a:spcPts val="3644"/>
              </a:lnSpc>
            </a:pPr>
            <a:r>
              <a:rPr lang="en-US" sz="2603" spc="127">
                <a:solidFill>
                  <a:srgbClr val="000000"/>
                </a:solidFill>
                <a:latin typeface="Times New Roman MT"/>
                <a:ea typeface="Times New Roman MT"/>
                <a:cs typeface="Times New Roman MT"/>
                <a:sym typeface="Times New Roman MT"/>
              </a:rPr>
              <a:t>   Future procurement planning.</a:t>
            </a:r>
          </a:p>
          <a:p>
            <a:pPr algn="just">
              <a:lnSpc>
                <a:spcPts val="3644"/>
              </a:lnSpc>
            </a:pPr>
          </a:p>
          <a:p>
            <a:pPr algn="just">
              <a:lnSpc>
                <a:spcPts val="3644"/>
              </a:lnSpc>
            </a:pPr>
            <a:r>
              <a:rPr lang="en-US" sz="2603" spc="127">
                <a:solidFill>
                  <a:srgbClr val="000000"/>
                </a:solidFill>
                <a:latin typeface="Times New Roman MT"/>
                <a:ea typeface="Times New Roman MT"/>
                <a:cs typeface="Times New Roman MT"/>
                <a:sym typeface="Times New Roman MT"/>
              </a:rPr>
              <a:t>•Insights derived from the data will help guide:</a:t>
            </a:r>
          </a:p>
          <a:p>
            <a:pPr algn="just">
              <a:lnSpc>
                <a:spcPts val="3644"/>
              </a:lnSpc>
            </a:pPr>
            <a:r>
              <a:rPr lang="en-US" sz="2603" spc="127">
                <a:solidFill>
                  <a:srgbClr val="000000"/>
                </a:solidFill>
                <a:latin typeface="Times New Roman MT"/>
                <a:ea typeface="Times New Roman MT"/>
                <a:cs typeface="Times New Roman MT"/>
                <a:sym typeface="Times New Roman MT"/>
              </a:rPr>
              <a:t>   Supplier negotiations. </a:t>
            </a:r>
          </a:p>
          <a:p>
            <a:pPr algn="just">
              <a:lnSpc>
                <a:spcPts val="3644"/>
              </a:lnSpc>
            </a:pPr>
            <a:r>
              <a:rPr lang="en-US" sz="2603" spc="127">
                <a:solidFill>
                  <a:srgbClr val="000000"/>
                </a:solidFill>
                <a:latin typeface="Times New Roman MT"/>
                <a:ea typeface="Times New Roman MT"/>
                <a:cs typeface="Times New Roman MT"/>
                <a:sym typeface="Times New Roman MT"/>
              </a:rPr>
              <a:t>   Resource allocation.</a:t>
            </a:r>
          </a:p>
          <a:p>
            <a:pPr algn="just">
              <a:lnSpc>
                <a:spcPts val="3644"/>
              </a:lnSpc>
            </a:pPr>
          </a:p>
          <a:p>
            <a:pPr algn="just">
              <a:lnSpc>
                <a:spcPts val="3644"/>
              </a:lnSpc>
            </a:pPr>
            <a:r>
              <a:rPr lang="en-US" sz="2603" spc="127">
                <a:solidFill>
                  <a:srgbClr val="000000"/>
                </a:solidFill>
                <a:latin typeface="Times New Roman MT"/>
                <a:ea typeface="Times New Roman MT"/>
                <a:cs typeface="Times New Roman MT"/>
                <a:sym typeface="Times New Roman MT"/>
              </a:rPr>
              <a:t>•Efficiency improvements in the procurement process.</a:t>
            </a:r>
          </a:p>
          <a:p>
            <a:pPr algn="just">
              <a:lnSpc>
                <a:spcPts val="364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2543" y="1844018"/>
            <a:ext cx="825322" cy="722157"/>
          </a:xfrm>
          <a:custGeom>
            <a:avLst/>
            <a:gdLst/>
            <a:ahLst/>
            <a:cxnLst/>
            <a:rect r="r" b="b" t="t" l="l"/>
            <a:pathLst>
              <a:path h="722157" w="825322">
                <a:moveTo>
                  <a:pt x="0" y="0"/>
                </a:moveTo>
                <a:lnTo>
                  <a:pt x="825322" y="0"/>
                </a:lnTo>
                <a:lnTo>
                  <a:pt x="825322" y="722157"/>
                </a:lnTo>
                <a:lnTo>
                  <a:pt x="0" y="7221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25204" y="1515250"/>
            <a:ext cx="3818120" cy="1050925"/>
          </a:xfrm>
          <a:prstGeom prst="rect">
            <a:avLst/>
          </a:prstGeom>
        </p:spPr>
        <p:txBody>
          <a:bodyPr anchor="t" rtlCol="false" tIns="0" lIns="0" bIns="0" rIns="0">
            <a:spAutoFit/>
          </a:bodyPr>
          <a:lstStyle/>
          <a:p>
            <a:pPr algn="ctr">
              <a:lnSpc>
                <a:spcPts val="7699"/>
              </a:lnSpc>
            </a:pPr>
            <a:r>
              <a:rPr lang="en-US" sz="5499" b="true">
                <a:solidFill>
                  <a:srgbClr val="000000"/>
                </a:solidFill>
                <a:latin typeface="Calibri (MS) Bold"/>
                <a:ea typeface="Calibri (MS) Bold"/>
                <a:cs typeface="Calibri (MS) Bold"/>
                <a:sym typeface="Calibri (MS) Bold"/>
              </a:rPr>
              <a:t>Objective</a:t>
            </a:r>
          </a:p>
        </p:txBody>
      </p:sp>
      <p:sp>
        <p:nvSpPr>
          <p:cNvPr name="TextBox 4" id="4"/>
          <p:cNvSpPr txBox="true"/>
          <p:nvPr/>
        </p:nvSpPr>
        <p:spPr>
          <a:xfrm rot="0">
            <a:off x="1854022" y="2623346"/>
            <a:ext cx="15405278" cy="1941169"/>
          </a:xfrm>
          <a:prstGeom prst="rect">
            <a:avLst/>
          </a:prstGeom>
        </p:spPr>
        <p:txBody>
          <a:bodyPr anchor="t" rtlCol="false" tIns="0" lIns="0" bIns="0" rIns="0">
            <a:spAutoFit/>
          </a:bodyPr>
          <a:lstStyle/>
          <a:p>
            <a:pPr algn="just">
              <a:lnSpc>
                <a:spcPts val="3779"/>
              </a:lnSpc>
              <a:spcBef>
                <a:spcPct val="0"/>
              </a:spcBef>
            </a:pPr>
            <a:r>
              <a:rPr lang="en-US" sz="2699" spc="134">
                <a:solidFill>
                  <a:srgbClr val="000000"/>
                </a:solidFill>
                <a:latin typeface="Times New Roman MT"/>
                <a:ea typeface="Times New Roman MT"/>
                <a:cs typeface="Times New Roman MT"/>
                <a:sym typeface="Times New Roman MT"/>
              </a:rPr>
              <a:t> The company's primary objective is to manage and optimize its procurement process to ensure cost efficiency, maintain strong relationships with suppliers, and support operational needs. By effectively managing procurement activities, the company aims to reduce costs, streamline operations, and ensure a reliable supply of goods and services to meet business demands.</a:t>
            </a:r>
          </a:p>
        </p:txBody>
      </p:sp>
      <p:sp>
        <p:nvSpPr>
          <p:cNvPr name="TextBox 5" id="5"/>
          <p:cNvSpPr txBox="true"/>
          <p:nvPr/>
        </p:nvSpPr>
        <p:spPr>
          <a:xfrm rot="0">
            <a:off x="1637865" y="5319081"/>
            <a:ext cx="6060878" cy="1050925"/>
          </a:xfrm>
          <a:prstGeom prst="rect">
            <a:avLst/>
          </a:prstGeom>
        </p:spPr>
        <p:txBody>
          <a:bodyPr anchor="t" rtlCol="false" tIns="0" lIns="0" bIns="0" rIns="0">
            <a:spAutoFit/>
          </a:bodyPr>
          <a:lstStyle/>
          <a:p>
            <a:pPr algn="ctr">
              <a:lnSpc>
                <a:spcPts val="7699"/>
              </a:lnSpc>
            </a:pPr>
            <a:r>
              <a:rPr lang="en-US" sz="5499" b="true">
                <a:solidFill>
                  <a:srgbClr val="000000"/>
                </a:solidFill>
                <a:latin typeface="Calibri (MS) Bold"/>
                <a:ea typeface="Calibri (MS) Bold"/>
                <a:cs typeface="Calibri (MS) Bold"/>
                <a:sym typeface="Calibri (MS) Bold"/>
              </a:rPr>
              <a:t>Business Problem</a:t>
            </a:r>
          </a:p>
        </p:txBody>
      </p:sp>
      <p:sp>
        <p:nvSpPr>
          <p:cNvPr name="Freeform 6" id="6"/>
          <p:cNvSpPr/>
          <p:nvPr/>
        </p:nvSpPr>
        <p:spPr>
          <a:xfrm flipH="false" flipV="false" rot="0">
            <a:off x="1028700" y="5593003"/>
            <a:ext cx="825322" cy="722157"/>
          </a:xfrm>
          <a:custGeom>
            <a:avLst/>
            <a:gdLst/>
            <a:ahLst/>
            <a:cxnLst/>
            <a:rect r="r" b="b" t="t" l="l"/>
            <a:pathLst>
              <a:path h="722157" w="825322">
                <a:moveTo>
                  <a:pt x="0" y="0"/>
                </a:moveTo>
                <a:lnTo>
                  <a:pt x="825322" y="0"/>
                </a:lnTo>
                <a:lnTo>
                  <a:pt x="825322" y="722157"/>
                </a:lnTo>
                <a:lnTo>
                  <a:pt x="0" y="7221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57918" y="6577529"/>
            <a:ext cx="15470732" cy="1941169"/>
          </a:xfrm>
          <a:prstGeom prst="rect">
            <a:avLst/>
          </a:prstGeom>
        </p:spPr>
        <p:txBody>
          <a:bodyPr anchor="t" rtlCol="false" tIns="0" lIns="0" bIns="0" rIns="0">
            <a:spAutoFit/>
          </a:bodyPr>
          <a:lstStyle/>
          <a:p>
            <a:pPr algn="just">
              <a:lnSpc>
                <a:spcPts val="3779"/>
              </a:lnSpc>
              <a:spcBef>
                <a:spcPct val="0"/>
              </a:spcBef>
            </a:pPr>
            <a:r>
              <a:rPr lang="en-US" sz="2699" spc="134">
                <a:solidFill>
                  <a:srgbClr val="000000"/>
                </a:solidFill>
                <a:latin typeface="Times New Roman MT"/>
                <a:ea typeface="Times New Roman MT"/>
                <a:cs typeface="Times New Roman MT"/>
                <a:sym typeface="Times New Roman MT"/>
              </a:rPr>
              <a:t>The company is facing challenges in managing its procurement activities due to a lack of visibility into key metrics such as supplier performance, cost distribution across departments, and commodity-based expenditure. This has resulted in rising procurement costs, uneven supplier utilization, and potential inefficiencies in resource allocation.</a:t>
            </a:r>
          </a:p>
        </p:txBody>
      </p:sp>
      <p:sp>
        <p:nvSpPr>
          <p:cNvPr name="Freeform 8" id="8"/>
          <p:cNvSpPr/>
          <p:nvPr/>
        </p:nvSpPr>
        <p:spPr>
          <a:xfrm flipH="false" flipV="false" rot="0">
            <a:off x="392490" y="159024"/>
            <a:ext cx="1665427" cy="1234306"/>
          </a:xfrm>
          <a:custGeom>
            <a:avLst/>
            <a:gdLst/>
            <a:ahLst/>
            <a:cxnLst/>
            <a:rect r="r" b="b" t="t" l="l"/>
            <a:pathLst>
              <a:path h="1234306" w="1665427">
                <a:moveTo>
                  <a:pt x="0" y="0"/>
                </a:moveTo>
                <a:lnTo>
                  <a:pt x="1665428" y="0"/>
                </a:lnTo>
                <a:lnTo>
                  <a:pt x="1665428" y="1234306"/>
                </a:lnTo>
                <a:lnTo>
                  <a:pt x="0" y="1234306"/>
                </a:lnTo>
                <a:lnTo>
                  <a:pt x="0" y="0"/>
                </a:lnTo>
                <a:close/>
              </a:path>
            </a:pathLst>
          </a:custGeom>
          <a:blipFill>
            <a:blip r:embed="rId4"/>
            <a:stretch>
              <a:fillRect l="0" t="0" r="0" b="0"/>
            </a:stretch>
          </a:blipFill>
        </p:spPr>
      </p:sp>
      <p:sp>
        <p:nvSpPr>
          <p:cNvPr name="TextBox 9" id="9"/>
          <p:cNvSpPr txBox="true"/>
          <p:nvPr/>
        </p:nvSpPr>
        <p:spPr>
          <a:xfrm rot="0">
            <a:off x="1225204" y="492331"/>
            <a:ext cx="4703110" cy="462915"/>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libri (MS) Bold"/>
                <a:ea typeface="Calibri (MS) Bold"/>
                <a:cs typeface="Calibri (MS) Bold"/>
                <a:sym typeface="Calibri (MS) Bold"/>
              </a:rPr>
              <a:t>Sky Harvest Industries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05467" y="0"/>
            <a:ext cx="12516134" cy="10287000"/>
          </a:xfrm>
          <a:custGeom>
            <a:avLst/>
            <a:gdLst/>
            <a:ahLst/>
            <a:cxnLst/>
            <a:rect r="r" b="b" t="t" l="l"/>
            <a:pathLst>
              <a:path h="10287000" w="12516134">
                <a:moveTo>
                  <a:pt x="0" y="0"/>
                </a:moveTo>
                <a:lnTo>
                  <a:pt x="12516134" y="0"/>
                </a:lnTo>
                <a:lnTo>
                  <a:pt x="12516134" y="10287000"/>
                </a:lnTo>
                <a:lnTo>
                  <a:pt x="0" y="10287000"/>
                </a:lnTo>
                <a:lnTo>
                  <a:pt x="0" y="0"/>
                </a:lnTo>
                <a:close/>
              </a:path>
            </a:pathLst>
          </a:custGeom>
          <a:blipFill>
            <a:blip r:embed="rId2"/>
            <a:stretch>
              <a:fillRect l="-1641" t="-235" r="-1742" b="-235"/>
            </a:stretch>
          </a:blipFill>
        </p:spPr>
      </p:sp>
      <p:sp>
        <p:nvSpPr>
          <p:cNvPr name="Freeform 3" id="3"/>
          <p:cNvSpPr/>
          <p:nvPr/>
        </p:nvSpPr>
        <p:spPr>
          <a:xfrm flipH="false" flipV="false" rot="0">
            <a:off x="802291" y="6225086"/>
            <a:ext cx="5385278" cy="4065885"/>
          </a:xfrm>
          <a:custGeom>
            <a:avLst/>
            <a:gdLst/>
            <a:ahLst/>
            <a:cxnLst/>
            <a:rect r="r" b="b" t="t" l="l"/>
            <a:pathLst>
              <a:path h="4065885" w="5385278">
                <a:moveTo>
                  <a:pt x="0" y="0"/>
                </a:moveTo>
                <a:lnTo>
                  <a:pt x="5385278" y="0"/>
                </a:lnTo>
                <a:lnTo>
                  <a:pt x="5385278" y="4065885"/>
                </a:lnTo>
                <a:lnTo>
                  <a:pt x="0" y="4065885"/>
                </a:lnTo>
                <a:lnTo>
                  <a:pt x="0" y="0"/>
                </a:lnTo>
                <a:close/>
              </a:path>
            </a:pathLst>
          </a:custGeom>
          <a:blipFill>
            <a:blip r:embed="rId3"/>
            <a:stretch>
              <a:fillRect l="0" t="0" r="0" b="0"/>
            </a:stretch>
          </a:blipFill>
        </p:spPr>
      </p:sp>
      <p:sp>
        <p:nvSpPr>
          <p:cNvPr name="TextBox 4" id="4"/>
          <p:cNvSpPr txBox="true"/>
          <p:nvPr/>
        </p:nvSpPr>
        <p:spPr>
          <a:xfrm rot="0">
            <a:off x="745141" y="359592"/>
            <a:ext cx="5760325" cy="2063750"/>
          </a:xfrm>
          <a:prstGeom prst="rect">
            <a:avLst/>
          </a:prstGeom>
        </p:spPr>
        <p:txBody>
          <a:bodyPr anchor="t" rtlCol="false" tIns="0" lIns="0" bIns="0" rIns="0">
            <a:spAutoFit/>
          </a:bodyPr>
          <a:lstStyle/>
          <a:p>
            <a:pPr algn="l" marL="0" indent="0" lvl="0">
              <a:lnSpc>
                <a:spcPts val="5440"/>
              </a:lnSpc>
              <a:spcBef>
                <a:spcPct val="0"/>
              </a:spcBef>
            </a:pPr>
            <a:r>
              <a:rPr lang="en-US" b="true" sz="3200" spc="208">
                <a:solidFill>
                  <a:srgbClr val="779545"/>
                </a:solidFill>
                <a:latin typeface="Calibri (MS) Bold"/>
                <a:ea typeface="Calibri (MS) Bold"/>
                <a:cs typeface="Calibri (MS) Bold"/>
                <a:sym typeface="Calibri (MS) Bold"/>
              </a:rPr>
              <a:t>Strategic Supplier and Cost Analysis for Enhanced Procurement Efficiency</a:t>
            </a:r>
          </a:p>
        </p:txBody>
      </p:sp>
      <p:sp>
        <p:nvSpPr>
          <p:cNvPr name="TextBox 5" id="5"/>
          <p:cNvSpPr txBox="true"/>
          <p:nvPr/>
        </p:nvSpPr>
        <p:spPr>
          <a:xfrm rot="0">
            <a:off x="563157" y="2890067"/>
            <a:ext cx="5749718" cy="2763520"/>
          </a:xfrm>
          <a:prstGeom prst="rect">
            <a:avLst/>
          </a:prstGeom>
        </p:spPr>
        <p:txBody>
          <a:bodyPr anchor="t" rtlCol="false" tIns="0" lIns="0" bIns="0" rIns="0">
            <a:spAutoFit/>
          </a:bodyPr>
          <a:lstStyle/>
          <a:p>
            <a:pPr algn="l" marL="474981" indent="-237491" lvl="1">
              <a:lnSpc>
                <a:spcPts val="3080"/>
              </a:lnSpc>
              <a:spcBef>
                <a:spcPct val="0"/>
              </a:spcBef>
              <a:buFont typeface="Arial"/>
              <a:buChar char="•"/>
            </a:pPr>
            <a:r>
              <a:rPr lang="en-US" b="true" sz="2200">
                <a:solidFill>
                  <a:srgbClr val="000000"/>
                </a:solidFill>
                <a:latin typeface="Calibri (MS) Bold"/>
                <a:ea typeface="Calibri (MS) Bold"/>
                <a:cs typeface="Calibri (MS) Bold"/>
                <a:sym typeface="Calibri (MS) Bold"/>
              </a:rPr>
              <a:t>Supplier Insight: </a:t>
            </a:r>
            <a:r>
              <a:rPr lang="en-US" sz="2200">
                <a:solidFill>
                  <a:srgbClr val="000000"/>
                </a:solidFill>
                <a:latin typeface="Calibri (MS)"/>
                <a:ea typeface="Calibri (MS)"/>
                <a:cs typeface="Calibri (MS)"/>
                <a:sym typeface="Calibri (MS)"/>
              </a:rPr>
              <a:t>Pinpoints key suppliers and major cost drivers.</a:t>
            </a:r>
          </a:p>
          <a:p>
            <a:pPr algn="l" marL="474981" indent="-237491" lvl="1">
              <a:lnSpc>
                <a:spcPts val="3080"/>
              </a:lnSpc>
              <a:spcBef>
                <a:spcPct val="0"/>
              </a:spcBef>
              <a:buFont typeface="Arial"/>
              <a:buChar char="•"/>
            </a:pPr>
            <a:r>
              <a:rPr lang="en-US" b="true" sz="2200">
                <a:solidFill>
                  <a:srgbClr val="000000"/>
                </a:solidFill>
                <a:latin typeface="Calibri (MS) Bold"/>
                <a:ea typeface="Calibri (MS) Bold"/>
                <a:cs typeface="Calibri (MS) Bold"/>
                <a:sym typeface="Calibri (MS) Bold"/>
              </a:rPr>
              <a:t>Cost Optimization:</a:t>
            </a:r>
            <a:r>
              <a:rPr lang="en-US" sz="2200">
                <a:solidFill>
                  <a:srgbClr val="000000"/>
                </a:solidFill>
                <a:latin typeface="Calibri (MS)"/>
                <a:ea typeface="Calibri (MS)"/>
                <a:cs typeface="Calibri (MS)"/>
                <a:sym typeface="Calibri (MS)"/>
              </a:rPr>
              <a:t> Aids in strategic financial planning and cost reduction.</a:t>
            </a:r>
          </a:p>
          <a:p>
            <a:pPr algn="l" marL="474981" indent="-237491" lvl="1">
              <a:lnSpc>
                <a:spcPts val="3080"/>
              </a:lnSpc>
              <a:buFont typeface="Arial"/>
              <a:buChar char="•"/>
            </a:pPr>
            <a:r>
              <a:rPr lang="en-US" b="true" sz="2200">
                <a:solidFill>
                  <a:srgbClr val="000000"/>
                </a:solidFill>
                <a:latin typeface="Calibri (MS) Bold"/>
                <a:ea typeface="Calibri (MS) Bold"/>
                <a:cs typeface="Calibri (MS) Bold"/>
                <a:sym typeface="Calibri (MS) Bold"/>
              </a:rPr>
              <a:t>Efficiency Improvement:</a:t>
            </a:r>
            <a:r>
              <a:rPr lang="en-US" sz="2200">
                <a:solidFill>
                  <a:srgbClr val="000000"/>
                </a:solidFill>
                <a:latin typeface="Calibri (MS)"/>
                <a:ea typeface="Calibri (MS)"/>
                <a:cs typeface="Calibri (MS)"/>
                <a:sym typeface="Calibri (MS)"/>
              </a:rPr>
              <a:t> Enhances negotiation leverage and resource management.</a:t>
            </a:r>
          </a:p>
        </p:txBody>
      </p:sp>
      <p:sp>
        <p:nvSpPr>
          <p:cNvPr name="AutoShape 6" id="6"/>
          <p:cNvSpPr/>
          <p:nvPr/>
        </p:nvSpPr>
        <p:spPr>
          <a:xfrm>
            <a:off x="11535039" y="569142"/>
            <a:ext cx="0" cy="8689158"/>
          </a:xfrm>
          <a:prstGeom prst="line">
            <a:avLst/>
          </a:prstGeom>
          <a:ln cap="flat" w="38100">
            <a:solidFill>
              <a:srgbClr val="D1D9C2"/>
            </a:solidFill>
            <a:prstDash val="sysDash"/>
            <a:headEnd type="none" len="sm" w="sm"/>
            <a:tailEnd type="none" len="sm" w="sm"/>
          </a:ln>
        </p:spPr>
      </p:sp>
      <p:sp>
        <p:nvSpPr>
          <p:cNvPr name="AutoShape 7" id="7"/>
          <p:cNvSpPr/>
          <p:nvPr/>
        </p:nvSpPr>
        <p:spPr>
          <a:xfrm flipH="true">
            <a:off x="7293543" y="5143500"/>
            <a:ext cx="8471637" cy="0"/>
          </a:xfrm>
          <a:prstGeom prst="line">
            <a:avLst/>
          </a:prstGeom>
          <a:ln cap="flat" w="38100">
            <a:solidFill>
              <a:srgbClr val="D1D9C2"/>
            </a:solidFill>
            <a:prstDash val="sysDash"/>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29279" y="320920"/>
            <a:ext cx="11805869" cy="9385667"/>
            <a:chOff x="0" y="0"/>
            <a:chExt cx="3109365" cy="2471945"/>
          </a:xfrm>
        </p:grpSpPr>
        <p:sp>
          <p:nvSpPr>
            <p:cNvPr name="Freeform 3" id="3"/>
            <p:cNvSpPr/>
            <p:nvPr/>
          </p:nvSpPr>
          <p:spPr>
            <a:xfrm flipH="false" flipV="false" rot="0">
              <a:off x="0" y="0"/>
              <a:ext cx="3109365" cy="2471945"/>
            </a:xfrm>
            <a:custGeom>
              <a:avLst/>
              <a:gdLst/>
              <a:ahLst/>
              <a:cxnLst/>
              <a:rect r="r" b="b" t="t" l="l"/>
              <a:pathLst>
                <a:path h="2471945" w="3109365">
                  <a:moveTo>
                    <a:pt x="49183" y="0"/>
                  </a:moveTo>
                  <a:lnTo>
                    <a:pt x="3060182" y="0"/>
                  </a:lnTo>
                  <a:cubicBezTo>
                    <a:pt x="3087345" y="0"/>
                    <a:pt x="3109365" y="22020"/>
                    <a:pt x="3109365" y="49183"/>
                  </a:cubicBezTo>
                  <a:lnTo>
                    <a:pt x="3109365" y="2422763"/>
                  </a:lnTo>
                  <a:cubicBezTo>
                    <a:pt x="3109365" y="2435807"/>
                    <a:pt x="3104183" y="2448316"/>
                    <a:pt x="3094959" y="2457540"/>
                  </a:cubicBezTo>
                  <a:cubicBezTo>
                    <a:pt x="3085736" y="2466764"/>
                    <a:pt x="3073226" y="2471945"/>
                    <a:pt x="3060182" y="2471945"/>
                  </a:cubicBezTo>
                  <a:lnTo>
                    <a:pt x="49183" y="2471945"/>
                  </a:lnTo>
                  <a:cubicBezTo>
                    <a:pt x="36139" y="2471945"/>
                    <a:pt x="23629" y="2466764"/>
                    <a:pt x="14405" y="2457540"/>
                  </a:cubicBezTo>
                  <a:cubicBezTo>
                    <a:pt x="5182" y="2448316"/>
                    <a:pt x="0" y="2435807"/>
                    <a:pt x="0" y="2422763"/>
                  </a:cubicBezTo>
                  <a:lnTo>
                    <a:pt x="0" y="49183"/>
                  </a:lnTo>
                  <a:cubicBezTo>
                    <a:pt x="0" y="22020"/>
                    <a:pt x="22020" y="0"/>
                    <a:pt x="49183" y="0"/>
                  </a:cubicBezTo>
                  <a:close/>
                </a:path>
              </a:pathLst>
            </a:custGeom>
            <a:solidFill>
              <a:srgbClr val="051A36"/>
            </a:solidFill>
          </p:spPr>
        </p:sp>
        <p:sp>
          <p:nvSpPr>
            <p:cNvPr name="TextBox 4" id="4"/>
            <p:cNvSpPr txBox="true"/>
            <p:nvPr/>
          </p:nvSpPr>
          <p:spPr>
            <a:xfrm>
              <a:off x="0" y="-76200"/>
              <a:ext cx="3109365" cy="2548145"/>
            </a:xfrm>
            <a:prstGeom prst="rect">
              <a:avLst/>
            </a:prstGeom>
          </p:spPr>
          <p:txBody>
            <a:bodyPr anchor="ctr" rtlCol="false" tIns="50800" lIns="50800" bIns="50800" rIns="50800"/>
            <a:lstStyle/>
            <a:p>
              <a:pPr algn="ctr">
                <a:lnSpc>
                  <a:spcPts val="2524"/>
                </a:lnSpc>
              </a:pPr>
            </a:p>
          </p:txBody>
        </p:sp>
      </p:grpSp>
      <p:sp>
        <p:nvSpPr>
          <p:cNvPr name="Freeform 5" id="5"/>
          <p:cNvSpPr/>
          <p:nvPr/>
        </p:nvSpPr>
        <p:spPr>
          <a:xfrm flipH="false" flipV="false" rot="0">
            <a:off x="5429250" y="0"/>
            <a:ext cx="12858750" cy="10287000"/>
          </a:xfrm>
          <a:custGeom>
            <a:avLst/>
            <a:gdLst/>
            <a:ahLst/>
            <a:cxnLst/>
            <a:rect r="r" b="b" t="t" l="l"/>
            <a:pathLst>
              <a:path h="10287000" w="12858750">
                <a:moveTo>
                  <a:pt x="0" y="0"/>
                </a:moveTo>
                <a:lnTo>
                  <a:pt x="12858750" y="0"/>
                </a:lnTo>
                <a:lnTo>
                  <a:pt x="12858750"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692869" y="44695"/>
            <a:ext cx="4437122" cy="5822623"/>
          </a:xfrm>
          <a:prstGeom prst="rect">
            <a:avLst/>
          </a:prstGeom>
        </p:spPr>
        <p:txBody>
          <a:bodyPr anchor="t" rtlCol="false" tIns="0" lIns="0" bIns="0" rIns="0">
            <a:spAutoFit/>
          </a:bodyPr>
          <a:lstStyle/>
          <a:p>
            <a:pPr algn="l" marL="0" indent="0" lvl="0">
              <a:lnSpc>
                <a:spcPts val="7673"/>
              </a:lnSpc>
              <a:spcBef>
                <a:spcPct val="0"/>
              </a:spcBef>
            </a:pPr>
            <a:r>
              <a:rPr lang="en-US" b="true" sz="4513" spc="293">
                <a:solidFill>
                  <a:srgbClr val="779545"/>
                </a:solidFill>
                <a:latin typeface="Calibri (MS) Bold"/>
                <a:ea typeface="Calibri (MS) Bold"/>
                <a:cs typeface="Calibri (MS) Bold"/>
                <a:sym typeface="Calibri (MS) Bold"/>
              </a:rPr>
              <a:t>Comprehensive Commodity Spend Analysis and Supplier Diversification Strategy</a:t>
            </a:r>
          </a:p>
        </p:txBody>
      </p:sp>
      <p:sp>
        <p:nvSpPr>
          <p:cNvPr name="TextBox 7" id="7"/>
          <p:cNvSpPr txBox="true"/>
          <p:nvPr/>
        </p:nvSpPr>
        <p:spPr>
          <a:xfrm rot="0">
            <a:off x="287425" y="7188413"/>
            <a:ext cx="10852202" cy="2342676"/>
          </a:xfrm>
          <a:prstGeom prst="rect">
            <a:avLst/>
          </a:prstGeom>
        </p:spPr>
        <p:txBody>
          <a:bodyPr anchor="t" rtlCol="false" tIns="0" lIns="0" bIns="0" rIns="0">
            <a:spAutoFit/>
          </a:bodyPr>
          <a:lstStyle/>
          <a:p>
            <a:pPr algn="l" marL="584543" indent="-292271" lvl="1">
              <a:lnSpc>
                <a:spcPts val="4602"/>
              </a:lnSpc>
              <a:buFont typeface="Arial"/>
              <a:buChar char="•"/>
            </a:pPr>
            <a:r>
              <a:rPr lang="en-US" b="true" sz="2707">
                <a:solidFill>
                  <a:srgbClr val="000000">
                    <a:alpha val="80000"/>
                  </a:srgbClr>
                </a:solidFill>
                <a:latin typeface="Calibri (MS) Bold"/>
                <a:ea typeface="Calibri (MS) Bold"/>
                <a:cs typeface="Calibri (MS) Bold"/>
                <a:sym typeface="Calibri (MS) Bold"/>
              </a:rPr>
              <a:t>Commodity Spending: </a:t>
            </a:r>
            <a:r>
              <a:rPr lang="en-US" sz="2707">
                <a:solidFill>
                  <a:srgbClr val="000000">
                    <a:alpha val="80000"/>
                  </a:srgbClr>
                </a:solidFill>
                <a:latin typeface="Calibri (MS)"/>
                <a:ea typeface="Calibri (MS)"/>
                <a:cs typeface="Calibri (MS)"/>
                <a:sym typeface="Calibri (MS)"/>
              </a:rPr>
              <a:t>Analyzes costs by item and supplier options.</a:t>
            </a:r>
          </a:p>
          <a:p>
            <a:pPr algn="l" marL="584543" indent="-292271" lvl="1">
              <a:lnSpc>
                <a:spcPts val="4602"/>
              </a:lnSpc>
              <a:buFont typeface="Arial"/>
              <a:buChar char="•"/>
            </a:pPr>
            <a:r>
              <a:rPr lang="en-US" b="true" sz="2707">
                <a:solidFill>
                  <a:srgbClr val="000000">
                    <a:alpha val="80000"/>
                  </a:srgbClr>
                </a:solidFill>
                <a:latin typeface="Calibri (MS) Bold"/>
                <a:ea typeface="Calibri (MS) Bold"/>
                <a:cs typeface="Calibri (MS) Bold"/>
                <a:sym typeface="Calibri (MS) Bold"/>
              </a:rPr>
              <a:t>Supplier Options:</a:t>
            </a:r>
            <a:r>
              <a:rPr lang="en-US" sz="2707">
                <a:solidFill>
                  <a:srgbClr val="000000">
                    <a:alpha val="80000"/>
                  </a:srgbClr>
                </a:solidFill>
                <a:latin typeface="Calibri (MS)"/>
                <a:ea typeface="Calibri (MS)"/>
                <a:cs typeface="Calibri (MS)"/>
                <a:sym typeface="Calibri (MS)"/>
              </a:rPr>
              <a:t> Compares alternatives for better procurement strategies.</a:t>
            </a:r>
          </a:p>
          <a:p>
            <a:pPr algn="l" marL="584543" indent="-292271" lvl="1">
              <a:lnSpc>
                <a:spcPts val="4602"/>
              </a:lnSpc>
              <a:buFont typeface="Arial"/>
              <a:buChar char="•"/>
            </a:pPr>
            <a:r>
              <a:rPr lang="en-US" b="true" sz="2707">
                <a:solidFill>
                  <a:srgbClr val="000000">
                    <a:alpha val="80000"/>
                  </a:srgbClr>
                </a:solidFill>
                <a:latin typeface="Calibri (MS) Bold"/>
                <a:ea typeface="Calibri (MS) Bold"/>
                <a:cs typeface="Calibri (MS) Bold"/>
                <a:sym typeface="Calibri (MS) Bold"/>
              </a:rPr>
              <a:t>Decision Support: </a:t>
            </a:r>
            <a:r>
              <a:rPr lang="en-US" sz="2707">
                <a:solidFill>
                  <a:srgbClr val="000000">
                    <a:alpha val="80000"/>
                  </a:srgbClr>
                </a:solidFill>
                <a:latin typeface="Calibri (MS)"/>
                <a:ea typeface="Calibri (MS)"/>
                <a:cs typeface="Calibri (MS)"/>
                <a:sym typeface="Calibri (MS)"/>
              </a:rPr>
              <a:t>Aids in strategic sourcing and budget allocation.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29279" y="320920"/>
            <a:ext cx="11805869" cy="9385667"/>
            <a:chOff x="0" y="0"/>
            <a:chExt cx="3109365" cy="2471945"/>
          </a:xfrm>
        </p:grpSpPr>
        <p:sp>
          <p:nvSpPr>
            <p:cNvPr name="Freeform 3" id="3"/>
            <p:cNvSpPr/>
            <p:nvPr/>
          </p:nvSpPr>
          <p:spPr>
            <a:xfrm flipH="false" flipV="false" rot="0">
              <a:off x="0" y="0"/>
              <a:ext cx="3109365" cy="2471945"/>
            </a:xfrm>
            <a:custGeom>
              <a:avLst/>
              <a:gdLst/>
              <a:ahLst/>
              <a:cxnLst/>
              <a:rect r="r" b="b" t="t" l="l"/>
              <a:pathLst>
                <a:path h="2471945" w="3109365">
                  <a:moveTo>
                    <a:pt x="49183" y="0"/>
                  </a:moveTo>
                  <a:lnTo>
                    <a:pt x="3060182" y="0"/>
                  </a:lnTo>
                  <a:cubicBezTo>
                    <a:pt x="3087345" y="0"/>
                    <a:pt x="3109365" y="22020"/>
                    <a:pt x="3109365" y="49183"/>
                  </a:cubicBezTo>
                  <a:lnTo>
                    <a:pt x="3109365" y="2422763"/>
                  </a:lnTo>
                  <a:cubicBezTo>
                    <a:pt x="3109365" y="2435807"/>
                    <a:pt x="3104183" y="2448316"/>
                    <a:pt x="3094959" y="2457540"/>
                  </a:cubicBezTo>
                  <a:cubicBezTo>
                    <a:pt x="3085736" y="2466764"/>
                    <a:pt x="3073226" y="2471945"/>
                    <a:pt x="3060182" y="2471945"/>
                  </a:cubicBezTo>
                  <a:lnTo>
                    <a:pt x="49183" y="2471945"/>
                  </a:lnTo>
                  <a:cubicBezTo>
                    <a:pt x="36139" y="2471945"/>
                    <a:pt x="23629" y="2466764"/>
                    <a:pt x="14405" y="2457540"/>
                  </a:cubicBezTo>
                  <a:cubicBezTo>
                    <a:pt x="5182" y="2448316"/>
                    <a:pt x="0" y="2435807"/>
                    <a:pt x="0" y="2422763"/>
                  </a:cubicBezTo>
                  <a:lnTo>
                    <a:pt x="0" y="49183"/>
                  </a:lnTo>
                  <a:cubicBezTo>
                    <a:pt x="0" y="22020"/>
                    <a:pt x="22020" y="0"/>
                    <a:pt x="49183" y="0"/>
                  </a:cubicBezTo>
                  <a:close/>
                </a:path>
              </a:pathLst>
            </a:custGeom>
            <a:solidFill>
              <a:srgbClr val="051A36"/>
            </a:solidFill>
          </p:spPr>
        </p:sp>
        <p:sp>
          <p:nvSpPr>
            <p:cNvPr name="TextBox 4" id="4"/>
            <p:cNvSpPr txBox="true"/>
            <p:nvPr/>
          </p:nvSpPr>
          <p:spPr>
            <a:xfrm>
              <a:off x="0" y="-76200"/>
              <a:ext cx="3109365" cy="2548145"/>
            </a:xfrm>
            <a:prstGeom prst="rect">
              <a:avLst/>
            </a:prstGeom>
          </p:spPr>
          <p:txBody>
            <a:bodyPr anchor="ctr" rtlCol="false" tIns="50800" lIns="50800" bIns="50800" rIns="50800"/>
            <a:lstStyle/>
            <a:p>
              <a:pPr algn="ctr">
                <a:lnSpc>
                  <a:spcPts val="2524"/>
                </a:lnSpc>
              </a:pPr>
            </a:p>
          </p:txBody>
        </p:sp>
      </p:grpSp>
      <p:sp>
        <p:nvSpPr>
          <p:cNvPr name="Freeform 5" id="5"/>
          <p:cNvSpPr/>
          <p:nvPr/>
        </p:nvSpPr>
        <p:spPr>
          <a:xfrm flipH="false" flipV="false" rot="0">
            <a:off x="5429250" y="0"/>
            <a:ext cx="12858750" cy="10287000"/>
          </a:xfrm>
          <a:custGeom>
            <a:avLst/>
            <a:gdLst/>
            <a:ahLst/>
            <a:cxnLst/>
            <a:rect r="r" b="b" t="t" l="l"/>
            <a:pathLst>
              <a:path h="10287000" w="12858750">
                <a:moveTo>
                  <a:pt x="0" y="0"/>
                </a:moveTo>
                <a:lnTo>
                  <a:pt x="12858750" y="0"/>
                </a:lnTo>
                <a:lnTo>
                  <a:pt x="12858750" y="10287000"/>
                </a:lnTo>
                <a:lnTo>
                  <a:pt x="0" y="10287000"/>
                </a:lnTo>
                <a:lnTo>
                  <a:pt x="0" y="0"/>
                </a:lnTo>
                <a:close/>
              </a:path>
            </a:pathLst>
          </a:custGeom>
          <a:blipFill>
            <a:blip r:embed="rId2"/>
            <a:stretch>
              <a:fillRect l="0" t="0" r="0" b="0"/>
            </a:stretch>
          </a:blipFill>
          <a:ln cap="sq">
            <a:noFill/>
            <a:prstDash val="solid"/>
            <a:miter/>
          </a:ln>
        </p:spPr>
      </p:sp>
      <p:sp>
        <p:nvSpPr>
          <p:cNvPr name="Freeform 6" id="6"/>
          <p:cNvSpPr/>
          <p:nvPr/>
        </p:nvSpPr>
        <p:spPr>
          <a:xfrm flipH="false" flipV="false" rot="0">
            <a:off x="628785" y="371024"/>
            <a:ext cx="1782414" cy="1315352"/>
          </a:xfrm>
          <a:custGeom>
            <a:avLst/>
            <a:gdLst/>
            <a:ahLst/>
            <a:cxnLst/>
            <a:rect r="r" b="b" t="t" l="l"/>
            <a:pathLst>
              <a:path h="1315352" w="1782414">
                <a:moveTo>
                  <a:pt x="0" y="0"/>
                </a:moveTo>
                <a:lnTo>
                  <a:pt x="1782414" y="0"/>
                </a:lnTo>
                <a:lnTo>
                  <a:pt x="1782414" y="1315352"/>
                </a:lnTo>
                <a:lnTo>
                  <a:pt x="0" y="1315352"/>
                </a:lnTo>
                <a:lnTo>
                  <a:pt x="0" y="0"/>
                </a:lnTo>
                <a:close/>
              </a:path>
            </a:pathLst>
          </a:custGeom>
          <a:blipFill>
            <a:blip r:embed="rId3">
              <a:extLst>
                <a:ext uri="{96DAC541-7B7A-43D3-8B79-37D633B846F1}">
                  <asvg:svgBlip xmlns:asvg="http://schemas.microsoft.com/office/drawing/2016/SVG/main" r:embed="rId4"/>
                </a:ext>
              </a:extLst>
            </a:blip>
            <a:stretch>
              <a:fillRect l="-115" t="0" r="-115" b="0"/>
            </a:stretch>
          </a:blipFill>
        </p:spPr>
      </p:sp>
      <p:grpSp>
        <p:nvGrpSpPr>
          <p:cNvPr name="Group 7" id="7"/>
          <p:cNvGrpSpPr/>
          <p:nvPr/>
        </p:nvGrpSpPr>
        <p:grpSpPr>
          <a:xfrm rot="0">
            <a:off x="14434703" y="6384699"/>
            <a:ext cx="1358641" cy="3843595"/>
            <a:chOff x="0" y="0"/>
            <a:chExt cx="357831" cy="1012305"/>
          </a:xfrm>
        </p:grpSpPr>
        <p:sp>
          <p:nvSpPr>
            <p:cNvPr name="Freeform 8" id="8"/>
            <p:cNvSpPr/>
            <p:nvPr/>
          </p:nvSpPr>
          <p:spPr>
            <a:xfrm flipH="false" flipV="false" rot="0">
              <a:off x="0" y="0"/>
              <a:ext cx="357831" cy="1012305"/>
            </a:xfrm>
            <a:custGeom>
              <a:avLst/>
              <a:gdLst/>
              <a:ahLst/>
              <a:cxnLst/>
              <a:rect r="r" b="b" t="t" l="l"/>
              <a:pathLst>
                <a:path h="1012305" w="357831">
                  <a:moveTo>
                    <a:pt x="0" y="0"/>
                  </a:moveTo>
                  <a:lnTo>
                    <a:pt x="357831" y="0"/>
                  </a:lnTo>
                  <a:lnTo>
                    <a:pt x="357831" y="1012305"/>
                  </a:lnTo>
                  <a:lnTo>
                    <a:pt x="0" y="1012305"/>
                  </a:lnTo>
                  <a:close/>
                </a:path>
              </a:pathLst>
            </a:custGeom>
            <a:solidFill>
              <a:srgbClr val="000000">
                <a:alpha val="0"/>
              </a:srgbClr>
            </a:solidFill>
          </p:spPr>
        </p:sp>
        <p:sp>
          <p:nvSpPr>
            <p:cNvPr name="TextBox 9" id="9"/>
            <p:cNvSpPr txBox="true"/>
            <p:nvPr/>
          </p:nvSpPr>
          <p:spPr>
            <a:xfrm>
              <a:off x="0" y="-76200"/>
              <a:ext cx="357831" cy="1088505"/>
            </a:xfrm>
            <a:prstGeom prst="rect">
              <a:avLst/>
            </a:prstGeom>
          </p:spPr>
          <p:txBody>
            <a:bodyPr anchor="ctr" rtlCol="false" tIns="50800" lIns="50800" bIns="50800" rIns="50800"/>
            <a:lstStyle/>
            <a:p>
              <a:pPr algn="ctr">
                <a:lnSpc>
                  <a:spcPts val="2524"/>
                </a:lnSpc>
              </a:pPr>
            </a:p>
          </p:txBody>
        </p:sp>
      </p:grpSp>
      <p:grpSp>
        <p:nvGrpSpPr>
          <p:cNvPr name="Group 10" id="10"/>
          <p:cNvGrpSpPr/>
          <p:nvPr/>
        </p:nvGrpSpPr>
        <p:grpSpPr>
          <a:xfrm rot="0">
            <a:off x="14434703" y="5831665"/>
            <a:ext cx="1161643" cy="4396629"/>
            <a:chOff x="0" y="0"/>
            <a:chExt cx="305947" cy="1157960"/>
          </a:xfrm>
        </p:grpSpPr>
        <p:sp>
          <p:nvSpPr>
            <p:cNvPr name="Freeform 11" id="11"/>
            <p:cNvSpPr/>
            <p:nvPr/>
          </p:nvSpPr>
          <p:spPr>
            <a:xfrm flipH="false" flipV="false" rot="0">
              <a:off x="0" y="0"/>
              <a:ext cx="305947" cy="1157960"/>
            </a:xfrm>
            <a:custGeom>
              <a:avLst/>
              <a:gdLst/>
              <a:ahLst/>
              <a:cxnLst/>
              <a:rect r="r" b="b" t="t" l="l"/>
              <a:pathLst>
                <a:path h="1157960" w="305947">
                  <a:moveTo>
                    <a:pt x="0" y="0"/>
                  </a:moveTo>
                  <a:lnTo>
                    <a:pt x="305947" y="0"/>
                  </a:lnTo>
                  <a:lnTo>
                    <a:pt x="305947" y="1157960"/>
                  </a:lnTo>
                  <a:lnTo>
                    <a:pt x="0" y="1157960"/>
                  </a:lnTo>
                  <a:close/>
                </a:path>
              </a:pathLst>
            </a:custGeom>
            <a:solidFill>
              <a:srgbClr val="000000">
                <a:alpha val="0"/>
              </a:srgbClr>
            </a:solidFill>
            <a:ln w="66675" cap="sq">
              <a:solidFill>
                <a:srgbClr val="0CC0DF"/>
              </a:solidFill>
              <a:prstDash val="solid"/>
              <a:miter/>
            </a:ln>
          </p:spPr>
        </p:sp>
        <p:sp>
          <p:nvSpPr>
            <p:cNvPr name="TextBox 12" id="12"/>
            <p:cNvSpPr txBox="true"/>
            <p:nvPr/>
          </p:nvSpPr>
          <p:spPr>
            <a:xfrm>
              <a:off x="0" y="-76200"/>
              <a:ext cx="305947" cy="1234160"/>
            </a:xfrm>
            <a:prstGeom prst="rect">
              <a:avLst/>
            </a:prstGeom>
          </p:spPr>
          <p:txBody>
            <a:bodyPr anchor="ctr" rtlCol="false" tIns="50800" lIns="50800" bIns="50800" rIns="50800"/>
            <a:lstStyle/>
            <a:p>
              <a:pPr algn="ctr">
                <a:lnSpc>
                  <a:spcPts val="2524"/>
                </a:lnSpc>
              </a:pPr>
            </a:p>
          </p:txBody>
        </p:sp>
      </p:grpSp>
      <p:sp>
        <p:nvSpPr>
          <p:cNvPr name="TextBox 13" id="13"/>
          <p:cNvSpPr txBox="true"/>
          <p:nvPr/>
        </p:nvSpPr>
        <p:spPr>
          <a:xfrm rot="0">
            <a:off x="628785" y="2031455"/>
            <a:ext cx="4967013" cy="4456610"/>
          </a:xfrm>
          <a:prstGeom prst="rect">
            <a:avLst/>
          </a:prstGeom>
        </p:spPr>
        <p:txBody>
          <a:bodyPr anchor="t" rtlCol="false" tIns="0" lIns="0" bIns="0" rIns="0">
            <a:spAutoFit/>
          </a:bodyPr>
          <a:lstStyle/>
          <a:p>
            <a:pPr algn="l" marL="0" indent="0" lvl="0">
              <a:lnSpc>
                <a:spcPts val="7049"/>
              </a:lnSpc>
              <a:spcBef>
                <a:spcPct val="0"/>
              </a:spcBef>
            </a:pPr>
            <a:r>
              <a:rPr lang="en-US" b="true" sz="4146" spc="269">
                <a:solidFill>
                  <a:srgbClr val="779545"/>
                </a:solidFill>
                <a:latin typeface="Calibri (MS) Bold"/>
                <a:ea typeface="Calibri (MS) Bold"/>
                <a:cs typeface="Calibri (MS) Bold"/>
                <a:sym typeface="Calibri (MS) Bold"/>
              </a:rPr>
              <a:t>Optimizing Spend and Supplier Management in Hardware Maintenance</a:t>
            </a:r>
          </a:p>
        </p:txBody>
      </p:sp>
      <p:sp>
        <p:nvSpPr>
          <p:cNvPr name="TextBox 14" id="14"/>
          <p:cNvSpPr txBox="true"/>
          <p:nvPr/>
        </p:nvSpPr>
        <p:spPr>
          <a:xfrm rot="0">
            <a:off x="220481" y="6956969"/>
            <a:ext cx="9653782" cy="3600450"/>
          </a:xfrm>
          <a:prstGeom prst="rect">
            <a:avLst/>
          </a:prstGeom>
        </p:spPr>
        <p:txBody>
          <a:bodyPr anchor="t" rtlCol="false" tIns="0" lIns="0" bIns="0" rIns="0">
            <a:spAutoFit/>
          </a:bodyPr>
          <a:lstStyle/>
          <a:p>
            <a:pPr algn="just" marL="518160" indent="-259080" lvl="1">
              <a:lnSpc>
                <a:spcPts val="4079"/>
              </a:lnSpc>
              <a:buFont typeface="Arial"/>
              <a:buChar char="•"/>
            </a:pPr>
            <a:r>
              <a:rPr lang="en-US" b="true" sz="2400">
                <a:solidFill>
                  <a:srgbClr val="000000">
                    <a:alpha val="80000"/>
                  </a:srgbClr>
                </a:solidFill>
                <a:latin typeface="Calibri (MS) Bold"/>
                <a:ea typeface="Calibri (MS) Bold"/>
                <a:cs typeface="Calibri (MS) Bold"/>
                <a:sym typeface="Calibri (MS) Bold"/>
              </a:rPr>
              <a:t>Expenditure Analysis</a:t>
            </a:r>
            <a:r>
              <a:rPr lang="en-US" sz="2400">
                <a:solidFill>
                  <a:srgbClr val="000000">
                    <a:alpha val="80000"/>
                  </a:srgbClr>
                </a:solidFill>
                <a:latin typeface="Calibri (MS)"/>
                <a:ea typeface="Calibri (MS)"/>
                <a:cs typeface="Calibri (MS)"/>
                <a:sym typeface="Calibri (MS)"/>
              </a:rPr>
              <a:t>: Visualizes hardware maintenance spending and supplier consolidation opportunities.</a:t>
            </a:r>
          </a:p>
          <a:p>
            <a:pPr algn="just" marL="518160" indent="-259080" lvl="1">
              <a:lnSpc>
                <a:spcPts val="4079"/>
              </a:lnSpc>
              <a:buFont typeface="Arial"/>
              <a:buChar char="•"/>
            </a:pPr>
            <a:r>
              <a:rPr lang="en-US" b="true" sz="2400">
                <a:solidFill>
                  <a:srgbClr val="000000">
                    <a:alpha val="80000"/>
                  </a:srgbClr>
                </a:solidFill>
                <a:latin typeface="Calibri (MS) Bold"/>
                <a:ea typeface="Calibri (MS) Bold"/>
                <a:cs typeface="Calibri (MS) Bold"/>
                <a:sym typeface="Calibri (MS) Bold"/>
              </a:rPr>
              <a:t>Supplier Evaluation</a:t>
            </a:r>
            <a:r>
              <a:rPr lang="en-US" sz="2400">
                <a:solidFill>
                  <a:srgbClr val="000000">
                    <a:alpha val="80000"/>
                  </a:srgbClr>
                </a:solidFill>
                <a:latin typeface="Calibri (MS)"/>
                <a:ea typeface="Calibri (MS)"/>
                <a:cs typeface="Calibri (MS)"/>
                <a:sym typeface="Calibri (MS)"/>
              </a:rPr>
              <a:t>: Assesses supplier performance and integration potential.</a:t>
            </a:r>
          </a:p>
          <a:p>
            <a:pPr algn="just" marL="518160" indent="-259080" lvl="1">
              <a:lnSpc>
                <a:spcPts val="4079"/>
              </a:lnSpc>
              <a:buFont typeface="Arial"/>
              <a:buChar char="•"/>
            </a:pPr>
            <a:r>
              <a:rPr lang="en-US" b="true" sz="2400">
                <a:solidFill>
                  <a:srgbClr val="000000">
                    <a:alpha val="80000"/>
                  </a:srgbClr>
                </a:solidFill>
                <a:latin typeface="Calibri (MS) Bold"/>
                <a:ea typeface="Calibri (MS) Bold"/>
                <a:cs typeface="Calibri (MS) Bold"/>
                <a:sym typeface="Calibri (MS) Bold"/>
              </a:rPr>
              <a:t>Operational Efficiency</a:t>
            </a:r>
            <a:r>
              <a:rPr lang="en-US" sz="2400">
                <a:solidFill>
                  <a:srgbClr val="000000">
                    <a:alpha val="80000"/>
                  </a:srgbClr>
                </a:solidFill>
                <a:latin typeface="Calibri (MS)"/>
                <a:ea typeface="Calibri (MS)"/>
                <a:cs typeface="Calibri (MS)"/>
                <a:sym typeface="Calibri (MS)"/>
              </a:rPr>
              <a:t>: Supports strategic management to optimize costs and enhance efficiency.</a:t>
            </a:r>
          </a:p>
          <a:p>
            <a:pPr algn="just">
              <a:lnSpc>
                <a:spcPts val="4079"/>
              </a:lnSpc>
            </a:pPr>
          </a:p>
        </p:txBody>
      </p:sp>
      <p:grpSp>
        <p:nvGrpSpPr>
          <p:cNvPr name="Group 15" id="15"/>
          <p:cNvGrpSpPr/>
          <p:nvPr/>
        </p:nvGrpSpPr>
        <p:grpSpPr>
          <a:xfrm rot="5400000">
            <a:off x="13887530" y="3438747"/>
            <a:ext cx="1107677" cy="1706008"/>
            <a:chOff x="0" y="0"/>
            <a:chExt cx="291734" cy="449319"/>
          </a:xfrm>
        </p:grpSpPr>
        <p:sp>
          <p:nvSpPr>
            <p:cNvPr name="Freeform 16" id="16"/>
            <p:cNvSpPr/>
            <p:nvPr/>
          </p:nvSpPr>
          <p:spPr>
            <a:xfrm flipH="false" flipV="false" rot="0">
              <a:off x="0" y="0"/>
              <a:ext cx="291734" cy="449319"/>
            </a:xfrm>
            <a:custGeom>
              <a:avLst/>
              <a:gdLst/>
              <a:ahLst/>
              <a:cxnLst/>
              <a:rect r="r" b="b" t="t" l="l"/>
              <a:pathLst>
                <a:path h="449319" w="291734">
                  <a:moveTo>
                    <a:pt x="0" y="0"/>
                  </a:moveTo>
                  <a:lnTo>
                    <a:pt x="291734" y="0"/>
                  </a:lnTo>
                  <a:lnTo>
                    <a:pt x="291734" y="449319"/>
                  </a:lnTo>
                  <a:lnTo>
                    <a:pt x="0" y="449319"/>
                  </a:lnTo>
                  <a:close/>
                </a:path>
              </a:pathLst>
            </a:custGeom>
            <a:solidFill>
              <a:srgbClr val="000000">
                <a:alpha val="0"/>
              </a:srgbClr>
            </a:solidFill>
            <a:ln w="66675" cap="sq">
              <a:solidFill>
                <a:srgbClr val="0CC0DF"/>
              </a:solidFill>
              <a:prstDash val="solid"/>
              <a:miter/>
            </a:ln>
          </p:spPr>
        </p:sp>
        <p:sp>
          <p:nvSpPr>
            <p:cNvPr name="TextBox 17" id="17"/>
            <p:cNvSpPr txBox="true"/>
            <p:nvPr/>
          </p:nvSpPr>
          <p:spPr>
            <a:xfrm>
              <a:off x="0" y="-76200"/>
              <a:ext cx="291734" cy="525519"/>
            </a:xfrm>
            <a:prstGeom prst="rect">
              <a:avLst/>
            </a:prstGeom>
          </p:spPr>
          <p:txBody>
            <a:bodyPr anchor="ctr" rtlCol="false" tIns="50800" lIns="50800" bIns="50800" rIns="50800"/>
            <a:lstStyle/>
            <a:p>
              <a:pPr algn="ctr">
                <a:lnSpc>
                  <a:spcPts val="2524"/>
                </a:lnSpc>
              </a:pPr>
            </a:p>
          </p:txBody>
        </p:sp>
      </p:gr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78393" y="2497640"/>
            <a:ext cx="4233146" cy="2001716"/>
            <a:chOff x="0" y="0"/>
            <a:chExt cx="1114903" cy="527201"/>
          </a:xfrm>
        </p:grpSpPr>
        <p:sp>
          <p:nvSpPr>
            <p:cNvPr name="Freeform 3" id="3"/>
            <p:cNvSpPr/>
            <p:nvPr/>
          </p:nvSpPr>
          <p:spPr>
            <a:xfrm flipH="false" flipV="false" rot="0">
              <a:off x="0" y="0"/>
              <a:ext cx="1114902" cy="527201"/>
            </a:xfrm>
            <a:custGeom>
              <a:avLst/>
              <a:gdLst/>
              <a:ahLst/>
              <a:cxnLst/>
              <a:rect r="r" b="b" t="t" l="l"/>
              <a:pathLst>
                <a:path h="527201" w="1114902">
                  <a:moveTo>
                    <a:pt x="0" y="0"/>
                  </a:moveTo>
                  <a:lnTo>
                    <a:pt x="1114902" y="0"/>
                  </a:lnTo>
                  <a:lnTo>
                    <a:pt x="1114902" y="527201"/>
                  </a:lnTo>
                  <a:lnTo>
                    <a:pt x="0" y="527201"/>
                  </a:lnTo>
                  <a:close/>
                </a:path>
              </a:pathLst>
            </a:custGeom>
            <a:solidFill>
              <a:srgbClr val="779545"/>
            </a:solidFill>
          </p:spPr>
        </p:sp>
        <p:sp>
          <p:nvSpPr>
            <p:cNvPr name="TextBox 4" id="4"/>
            <p:cNvSpPr txBox="true"/>
            <p:nvPr/>
          </p:nvSpPr>
          <p:spPr>
            <a:xfrm>
              <a:off x="0" y="-47625"/>
              <a:ext cx="1114903" cy="574826"/>
            </a:xfrm>
            <a:prstGeom prst="rect">
              <a:avLst/>
            </a:prstGeom>
          </p:spPr>
          <p:txBody>
            <a:bodyPr anchor="ctr" rtlCol="false" tIns="50800" lIns="50800" bIns="50800" rIns="50800"/>
            <a:lstStyle/>
            <a:p>
              <a:pPr algn="ctr">
                <a:lnSpc>
                  <a:spcPts val="4199"/>
                </a:lnSpc>
              </a:pPr>
              <a:r>
                <a:rPr lang="en-US" b="true" sz="2999" spc="299">
                  <a:solidFill>
                    <a:srgbClr val="F6F1EE"/>
                  </a:solidFill>
                  <a:latin typeface="Canva Sans Bold"/>
                  <a:ea typeface="Canva Sans Bold"/>
                  <a:cs typeface="Canva Sans Bold"/>
                  <a:sym typeface="Canva Sans Bold"/>
                </a:rPr>
                <a:t>Dell Marketing LP and Comm </a:t>
              </a:r>
            </a:p>
          </p:txBody>
        </p:sp>
      </p:grpSp>
      <p:grpSp>
        <p:nvGrpSpPr>
          <p:cNvPr name="Group 5" id="5"/>
          <p:cNvGrpSpPr/>
          <p:nvPr/>
        </p:nvGrpSpPr>
        <p:grpSpPr>
          <a:xfrm rot="0">
            <a:off x="5302703" y="2497640"/>
            <a:ext cx="12106904" cy="2001716"/>
            <a:chOff x="0" y="0"/>
            <a:chExt cx="3188650" cy="527201"/>
          </a:xfrm>
        </p:grpSpPr>
        <p:sp>
          <p:nvSpPr>
            <p:cNvPr name="Freeform 6" id="6"/>
            <p:cNvSpPr/>
            <p:nvPr/>
          </p:nvSpPr>
          <p:spPr>
            <a:xfrm flipH="false" flipV="false" rot="0">
              <a:off x="0" y="0"/>
              <a:ext cx="3188650" cy="527201"/>
            </a:xfrm>
            <a:custGeom>
              <a:avLst/>
              <a:gdLst/>
              <a:ahLst/>
              <a:cxnLst/>
              <a:rect r="r" b="b" t="t" l="l"/>
              <a:pathLst>
                <a:path h="527201" w="3188650">
                  <a:moveTo>
                    <a:pt x="0" y="0"/>
                  </a:moveTo>
                  <a:lnTo>
                    <a:pt x="3188650" y="0"/>
                  </a:lnTo>
                  <a:lnTo>
                    <a:pt x="3188650" y="527201"/>
                  </a:lnTo>
                  <a:lnTo>
                    <a:pt x="0" y="527201"/>
                  </a:lnTo>
                  <a:close/>
                </a:path>
              </a:pathLst>
            </a:custGeom>
            <a:solidFill>
              <a:srgbClr val="D1D9C2"/>
            </a:solidFill>
          </p:spPr>
        </p:sp>
        <p:sp>
          <p:nvSpPr>
            <p:cNvPr name="TextBox 7" id="7"/>
            <p:cNvSpPr txBox="true"/>
            <p:nvPr/>
          </p:nvSpPr>
          <p:spPr>
            <a:xfrm>
              <a:off x="0" y="-66675"/>
              <a:ext cx="3188650" cy="593876"/>
            </a:xfrm>
            <a:prstGeom prst="rect">
              <a:avLst/>
            </a:prstGeom>
          </p:spPr>
          <p:txBody>
            <a:bodyPr anchor="ctr" rtlCol="false" tIns="50800" lIns="50800" bIns="50800" rIns="50800"/>
            <a:lstStyle/>
            <a:p>
              <a:pPr algn="l" marL="453392" indent="-226696" lvl="1">
                <a:lnSpc>
                  <a:spcPts val="3150"/>
                </a:lnSpc>
                <a:buFont typeface="Arial"/>
                <a:buChar char="•"/>
              </a:pPr>
              <a:r>
                <a:rPr lang="en-US" sz="2100" spc="210">
                  <a:solidFill>
                    <a:srgbClr val="000000"/>
                  </a:solidFill>
                  <a:latin typeface="Arimo"/>
                  <a:ea typeface="Arimo"/>
                  <a:cs typeface="Arimo"/>
                  <a:sym typeface="Arimo"/>
                </a:rPr>
                <a:t>Consolidate Suppliers for Networking and Hardware Maintenance</a:t>
              </a:r>
            </a:p>
          </p:txBody>
        </p:sp>
      </p:grpSp>
      <p:grpSp>
        <p:nvGrpSpPr>
          <p:cNvPr name="Group 8" id="8"/>
          <p:cNvGrpSpPr/>
          <p:nvPr/>
        </p:nvGrpSpPr>
        <p:grpSpPr>
          <a:xfrm rot="0">
            <a:off x="878393" y="4791334"/>
            <a:ext cx="4233146" cy="2233352"/>
            <a:chOff x="0" y="0"/>
            <a:chExt cx="1114903" cy="588208"/>
          </a:xfrm>
        </p:grpSpPr>
        <p:sp>
          <p:nvSpPr>
            <p:cNvPr name="Freeform 9" id="9"/>
            <p:cNvSpPr/>
            <p:nvPr/>
          </p:nvSpPr>
          <p:spPr>
            <a:xfrm flipH="false" flipV="false" rot="0">
              <a:off x="0" y="0"/>
              <a:ext cx="1114902" cy="588208"/>
            </a:xfrm>
            <a:custGeom>
              <a:avLst/>
              <a:gdLst/>
              <a:ahLst/>
              <a:cxnLst/>
              <a:rect r="r" b="b" t="t" l="l"/>
              <a:pathLst>
                <a:path h="588208" w="1114902">
                  <a:moveTo>
                    <a:pt x="0" y="0"/>
                  </a:moveTo>
                  <a:lnTo>
                    <a:pt x="1114902" y="0"/>
                  </a:lnTo>
                  <a:lnTo>
                    <a:pt x="1114902" y="588208"/>
                  </a:lnTo>
                  <a:lnTo>
                    <a:pt x="0" y="588208"/>
                  </a:lnTo>
                  <a:close/>
                </a:path>
              </a:pathLst>
            </a:custGeom>
            <a:solidFill>
              <a:srgbClr val="779545"/>
            </a:solidFill>
          </p:spPr>
        </p:sp>
        <p:sp>
          <p:nvSpPr>
            <p:cNvPr name="TextBox 10" id="10"/>
            <p:cNvSpPr txBox="true"/>
            <p:nvPr/>
          </p:nvSpPr>
          <p:spPr>
            <a:xfrm>
              <a:off x="0" y="-47625"/>
              <a:ext cx="1114903" cy="635833"/>
            </a:xfrm>
            <a:prstGeom prst="rect">
              <a:avLst/>
            </a:prstGeom>
          </p:spPr>
          <p:txBody>
            <a:bodyPr anchor="ctr" rtlCol="false" tIns="50800" lIns="50800" bIns="50800" rIns="50800"/>
            <a:lstStyle/>
            <a:p>
              <a:pPr algn="ctr">
                <a:lnSpc>
                  <a:spcPts val="4199"/>
                </a:lnSpc>
              </a:pPr>
              <a:r>
                <a:rPr lang="en-US" b="true" sz="2999" spc="299">
                  <a:solidFill>
                    <a:srgbClr val="F6F1EE"/>
                  </a:solidFill>
                  <a:latin typeface="Canva Sans Bold"/>
                  <a:ea typeface="Canva Sans Bold"/>
                  <a:cs typeface="Canva Sans Bold"/>
                  <a:sym typeface="Canva Sans Bold"/>
                </a:rPr>
                <a:t>IBM, Oracle America, and Dell Marketing LP.</a:t>
              </a:r>
            </a:p>
            <a:p>
              <a:pPr algn="ctr">
                <a:lnSpc>
                  <a:spcPts val="4199"/>
                </a:lnSpc>
              </a:pPr>
            </a:p>
          </p:txBody>
        </p:sp>
      </p:grpSp>
      <p:grpSp>
        <p:nvGrpSpPr>
          <p:cNvPr name="Group 11" id="11"/>
          <p:cNvGrpSpPr/>
          <p:nvPr/>
        </p:nvGrpSpPr>
        <p:grpSpPr>
          <a:xfrm rot="0">
            <a:off x="5302703" y="4646380"/>
            <a:ext cx="12106904" cy="2523260"/>
            <a:chOff x="0" y="0"/>
            <a:chExt cx="3188650" cy="664562"/>
          </a:xfrm>
        </p:grpSpPr>
        <p:sp>
          <p:nvSpPr>
            <p:cNvPr name="Freeform 12" id="12"/>
            <p:cNvSpPr/>
            <p:nvPr/>
          </p:nvSpPr>
          <p:spPr>
            <a:xfrm flipH="false" flipV="false" rot="0">
              <a:off x="0" y="0"/>
              <a:ext cx="3188650" cy="664562"/>
            </a:xfrm>
            <a:custGeom>
              <a:avLst/>
              <a:gdLst/>
              <a:ahLst/>
              <a:cxnLst/>
              <a:rect r="r" b="b" t="t" l="l"/>
              <a:pathLst>
                <a:path h="664562" w="3188650">
                  <a:moveTo>
                    <a:pt x="0" y="0"/>
                  </a:moveTo>
                  <a:lnTo>
                    <a:pt x="3188650" y="0"/>
                  </a:lnTo>
                  <a:lnTo>
                    <a:pt x="3188650" y="664562"/>
                  </a:lnTo>
                  <a:lnTo>
                    <a:pt x="0" y="664562"/>
                  </a:lnTo>
                  <a:close/>
                </a:path>
              </a:pathLst>
            </a:custGeom>
            <a:solidFill>
              <a:srgbClr val="D1D9C2"/>
            </a:solidFill>
          </p:spPr>
        </p:sp>
        <p:sp>
          <p:nvSpPr>
            <p:cNvPr name="TextBox 13" id="13"/>
            <p:cNvSpPr txBox="true"/>
            <p:nvPr/>
          </p:nvSpPr>
          <p:spPr>
            <a:xfrm>
              <a:off x="0" y="-66675"/>
              <a:ext cx="3188650" cy="731237"/>
            </a:xfrm>
            <a:prstGeom prst="rect">
              <a:avLst/>
            </a:prstGeom>
          </p:spPr>
          <p:txBody>
            <a:bodyPr anchor="ctr" rtlCol="false" tIns="50800" lIns="50800" bIns="50800" rIns="50800"/>
            <a:lstStyle/>
            <a:p>
              <a:pPr algn="l" marL="453392" indent="-226696" lvl="1">
                <a:lnSpc>
                  <a:spcPts val="3150"/>
                </a:lnSpc>
                <a:buFont typeface="Arial"/>
                <a:buChar char="•"/>
              </a:pPr>
              <a:r>
                <a:rPr lang="en-US" sz="2100" spc="210">
                  <a:solidFill>
                    <a:srgbClr val="000000"/>
                  </a:solidFill>
                  <a:latin typeface="Arimo"/>
                  <a:ea typeface="Arimo"/>
                  <a:cs typeface="Arimo"/>
                  <a:sym typeface="Arimo"/>
                </a:rPr>
                <a:t>Negotiate Better Terms with High-Spend Suppliers - Multi Function Device </a:t>
              </a:r>
            </a:p>
          </p:txBody>
        </p:sp>
      </p:grpSp>
      <p:grpSp>
        <p:nvGrpSpPr>
          <p:cNvPr name="Group 14" id="14"/>
          <p:cNvGrpSpPr/>
          <p:nvPr/>
        </p:nvGrpSpPr>
        <p:grpSpPr>
          <a:xfrm rot="0">
            <a:off x="878393" y="7319961"/>
            <a:ext cx="4233146" cy="2225906"/>
            <a:chOff x="0" y="0"/>
            <a:chExt cx="1114903" cy="586247"/>
          </a:xfrm>
        </p:grpSpPr>
        <p:sp>
          <p:nvSpPr>
            <p:cNvPr name="Freeform 15" id="15"/>
            <p:cNvSpPr/>
            <p:nvPr/>
          </p:nvSpPr>
          <p:spPr>
            <a:xfrm flipH="false" flipV="false" rot="0">
              <a:off x="0" y="0"/>
              <a:ext cx="1114902" cy="586247"/>
            </a:xfrm>
            <a:custGeom>
              <a:avLst/>
              <a:gdLst/>
              <a:ahLst/>
              <a:cxnLst/>
              <a:rect r="r" b="b" t="t" l="l"/>
              <a:pathLst>
                <a:path h="586247" w="1114902">
                  <a:moveTo>
                    <a:pt x="0" y="0"/>
                  </a:moveTo>
                  <a:lnTo>
                    <a:pt x="1114902" y="0"/>
                  </a:lnTo>
                  <a:lnTo>
                    <a:pt x="1114902" y="586247"/>
                  </a:lnTo>
                  <a:lnTo>
                    <a:pt x="0" y="586247"/>
                  </a:lnTo>
                  <a:close/>
                </a:path>
              </a:pathLst>
            </a:custGeom>
            <a:solidFill>
              <a:srgbClr val="779545"/>
            </a:solidFill>
          </p:spPr>
        </p:sp>
        <p:sp>
          <p:nvSpPr>
            <p:cNvPr name="TextBox 16" id="16"/>
            <p:cNvSpPr txBox="true"/>
            <p:nvPr/>
          </p:nvSpPr>
          <p:spPr>
            <a:xfrm>
              <a:off x="0" y="-47625"/>
              <a:ext cx="1114903" cy="633872"/>
            </a:xfrm>
            <a:prstGeom prst="rect">
              <a:avLst/>
            </a:prstGeom>
          </p:spPr>
          <p:txBody>
            <a:bodyPr anchor="ctr" rtlCol="false" tIns="50800" lIns="50800" bIns="50800" rIns="50800"/>
            <a:lstStyle/>
            <a:p>
              <a:pPr algn="ctr">
                <a:lnSpc>
                  <a:spcPts val="2800"/>
                </a:lnSpc>
              </a:pPr>
              <a:r>
                <a:rPr lang="en-US" b="true" sz="2000" spc="200">
                  <a:solidFill>
                    <a:srgbClr val="F6F1EE"/>
                  </a:solidFill>
                  <a:latin typeface="Canva Sans Bold"/>
                  <a:ea typeface="Canva Sans Bold"/>
                  <a:cs typeface="Canva Sans Bold"/>
                  <a:sym typeface="Canva Sans Bold"/>
                </a:rPr>
                <a:t>Introduce alternatives to IBM and Oracle America for software and cloud services</a:t>
              </a:r>
            </a:p>
          </p:txBody>
        </p:sp>
      </p:grpSp>
      <p:sp>
        <p:nvSpPr>
          <p:cNvPr name="TextBox 17" id="17"/>
          <p:cNvSpPr txBox="true"/>
          <p:nvPr/>
        </p:nvSpPr>
        <p:spPr>
          <a:xfrm rot="0">
            <a:off x="896098" y="-277310"/>
            <a:ext cx="16495804" cy="2596515"/>
          </a:xfrm>
          <a:prstGeom prst="rect">
            <a:avLst/>
          </a:prstGeom>
        </p:spPr>
        <p:txBody>
          <a:bodyPr anchor="t" rtlCol="false" tIns="0" lIns="0" bIns="0" rIns="0">
            <a:spAutoFit/>
          </a:bodyPr>
          <a:lstStyle/>
          <a:p>
            <a:pPr algn="ctr" marL="0" indent="0" lvl="0">
              <a:lnSpc>
                <a:spcPts val="9660"/>
              </a:lnSpc>
            </a:pPr>
            <a:r>
              <a:rPr lang="en-US" sz="6900" spc="345">
                <a:solidFill>
                  <a:srgbClr val="779545"/>
                </a:solidFill>
                <a:latin typeface="Hertical"/>
                <a:ea typeface="Hertical"/>
                <a:cs typeface="Hertical"/>
                <a:sym typeface="Hertical"/>
              </a:rPr>
              <a:t>STRATEGIC PLAN &amp; RECOMMENDATIONS</a:t>
            </a:r>
          </a:p>
        </p:txBody>
      </p:sp>
      <p:grpSp>
        <p:nvGrpSpPr>
          <p:cNvPr name="Group 18" id="18"/>
          <p:cNvGrpSpPr/>
          <p:nvPr/>
        </p:nvGrpSpPr>
        <p:grpSpPr>
          <a:xfrm rot="0">
            <a:off x="5284998" y="7312515"/>
            <a:ext cx="12106904" cy="2233352"/>
            <a:chOff x="0" y="0"/>
            <a:chExt cx="3188650" cy="588208"/>
          </a:xfrm>
        </p:grpSpPr>
        <p:sp>
          <p:nvSpPr>
            <p:cNvPr name="Freeform 19" id="19"/>
            <p:cNvSpPr/>
            <p:nvPr/>
          </p:nvSpPr>
          <p:spPr>
            <a:xfrm flipH="false" flipV="false" rot="0">
              <a:off x="0" y="0"/>
              <a:ext cx="3188650" cy="588208"/>
            </a:xfrm>
            <a:custGeom>
              <a:avLst/>
              <a:gdLst/>
              <a:ahLst/>
              <a:cxnLst/>
              <a:rect r="r" b="b" t="t" l="l"/>
              <a:pathLst>
                <a:path h="588208" w="3188650">
                  <a:moveTo>
                    <a:pt x="0" y="0"/>
                  </a:moveTo>
                  <a:lnTo>
                    <a:pt x="3188650" y="0"/>
                  </a:lnTo>
                  <a:lnTo>
                    <a:pt x="3188650" y="588208"/>
                  </a:lnTo>
                  <a:lnTo>
                    <a:pt x="0" y="588208"/>
                  </a:lnTo>
                  <a:close/>
                </a:path>
              </a:pathLst>
            </a:custGeom>
            <a:solidFill>
              <a:srgbClr val="D1D9C2"/>
            </a:solidFill>
          </p:spPr>
        </p:sp>
        <p:sp>
          <p:nvSpPr>
            <p:cNvPr name="TextBox 20" id="20"/>
            <p:cNvSpPr txBox="true"/>
            <p:nvPr/>
          </p:nvSpPr>
          <p:spPr>
            <a:xfrm>
              <a:off x="0" y="-66675"/>
              <a:ext cx="3188650" cy="654883"/>
            </a:xfrm>
            <a:prstGeom prst="rect">
              <a:avLst/>
            </a:prstGeom>
          </p:spPr>
          <p:txBody>
            <a:bodyPr anchor="ctr" rtlCol="false" tIns="50800" lIns="50800" bIns="50800" rIns="50800"/>
            <a:lstStyle/>
            <a:p>
              <a:pPr algn="l" marL="453392" indent="-226696" lvl="1">
                <a:lnSpc>
                  <a:spcPts val="3150"/>
                </a:lnSpc>
                <a:buFont typeface="Arial"/>
                <a:buChar char="•"/>
              </a:pPr>
              <a:r>
                <a:rPr lang="en-US" sz="2100" spc="210">
                  <a:solidFill>
                    <a:srgbClr val="000000"/>
                  </a:solidFill>
                  <a:latin typeface="Arimo"/>
                  <a:ea typeface="Arimo"/>
                  <a:cs typeface="Arimo"/>
                  <a:sym typeface="Arimo"/>
                </a:rPr>
                <a:t>Increase Supplier Diversification in Strategic Sourcing and IT Infrastructure</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EF"/>
        </a:solidFill>
      </p:bgPr>
    </p:bg>
    <p:spTree>
      <p:nvGrpSpPr>
        <p:cNvPr id="1" name=""/>
        <p:cNvGrpSpPr/>
        <p:nvPr/>
      </p:nvGrpSpPr>
      <p:grpSpPr>
        <a:xfrm>
          <a:off x="0" y="0"/>
          <a:ext cx="0" cy="0"/>
          <a:chOff x="0" y="0"/>
          <a:chExt cx="0" cy="0"/>
        </a:xfrm>
      </p:grpSpPr>
      <p:sp>
        <p:nvSpPr>
          <p:cNvPr name="Freeform 2" id="2"/>
          <p:cNvSpPr/>
          <p:nvPr/>
        </p:nvSpPr>
        <p:spPr>
          <a:xfrm flipH="false" flipV="false" rot="0">
            <a:off x="6031285" y="-1163782"/>
            <a:ext cx="12801600" cy="2327564"/>
          </a:xfrm>
          <a:custGeom>
            <a:avLst/>
            <a:gdLst/>
            <a:ahLst/>
            <a:cxnLst/>
            <a:rect r="r" b="b" t="t" l="l"/>
            <a:pathLst>
              <a:path h="2327564" w="12801600">
                <a:moveTo>
                  <a:pt x="0" y="0"/>
                </a:moveTo>
                <a:lnTo>
                  <a:pt x="12801600" y="0"/>
                </a:lnTo>
                <a:lnTo>
                  <a:pt x="12801600" y="2327564"/>
                </a:lnTo>
                <a:lnTo>
                  <a:pt x="0" y="2327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3585" y="9636696"/>
            <a:ext cx="17259300" cy="3138055"/>
          </a:xfrm>
          <a:custGeom>
            <a:avLst/>
            <a:gdLst/>
            <a:ahLst/>
            <a:cxnLst/>
            <a:rect r="r" b="b" t="t" l="l"/>
            <a:pathLst>
              <a:path h="3138055" w="17259300">
                <a:moveTo>
                  <a:pt x="0" y="0"/>
                </a:moveTo>
                <a:lnTo>
                  <a:pt x="17259300" y="0"/>
                </a:lnTo>
                <a:lnTo>
                  <a:pt x="17259300" y="3138054"/>
                </a:lnTo>
                <a:lnTo>
                  <a:pt x="0" y="31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69715" y="9258300"/>
            <a:ext cx="17259300" cy="3138055"/>
          </a:xfrm>
          <a:custGeom>
            <a:avLst/>
            <a:gdLst/>
            <a:ahLst/>
            <a:cxnLst/>
            <a:rect r="r" b="b" t="t" l="l"/>
            <a:pathLst>
              <a:path h="3138055" w="17259300">
                <a:moveTo>
                  <a:pt x="0" y="0"/>
                </a:moveTo>
                <a:lnTo>
                  <a:pt x="17259300" y="0"/>
                </a:lnTo>
                <a:lnTo>
                  <a:pt x="17259300" y="3138055"/>
                </a:lnTo>
                <a:lnTo>
                  <a:pt x="0" y="3138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82242"/>
            <a:ext cx="4059922" cy="2221885"/>
          </a:xfrm>
          <a:custGeom>
            <a:avLst/>
            <a:gdLst/>
            <a:ahLst/>
            <a:cxnLst/>
            <a:rect r="r" b="b" t="t" l="l"/>
            <a:pathLst>
              <a:path h="2221885" w="4059922">
                <a:moveTo>
                  <a:pt x="0" y="0"/>
                </a:moveTo>
                <a:lnTo>
                  <a:pt x="4059922" y="0"/>
                </a:lnTo>
                <a:lnTo>
                  <a:pt x="4059922" y="2221884"/>
                </a:lnTo>
                <a:lnTo>
                  <a:pt x="0" y="22218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835458" y="3622164"/>
            <a:ext cx="12617083" cy="3042672"/>
            <a:chOff x="0" y="0"/>
            <a:chExt cx="16822778" cy="4056896"/>
          </a:xfrm>
        </p:grpSpPr>
        <p:sp>
          <p:nvSpPr>
            <p:cNvPr name="Freeform 7" id="7"/>
            <p:cNvSpPr/>
            <p:nvPr/>
          </p:nvSpPr>
          <p:spPr>
            <a:xfrm flipH="false" flipV="false" rot="0">
              <a:off x="9008561" y="311907"/>
              <a:ext cx="3433082" cy="1716541"/>
            </a:xfrm>
            <a:custGeom>
              <a:avLst/>
              <a:gdLst/>
              <a:ahLst/>
              <a:cxnLst/>
              <a:rect r="r" b="b" t="t" l="l"/>
              <a:pathLst>
                <a:path h="1716541" w="3433082">
                  <a:moveTo>
                    <a:pt x="0" y="0"/>
                  </a:moveTo>
                  <a:lnTo>
                    <a:pt x="3433082" y="0"/>
                  </a:lnTo>
                  <a:lnTo>
                    <a:pt x="3433082" y="1716541"/>
                  </a:lnTo>
                  <a:lnTo>
                    <a:pt x="0" y="17165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0" y="0"/>
              <a:ext cx="3997887" cy="4056896"/>
            </a:xfrm>
            <a:custGeom>
              <a:avLst/>
              <a:gdLst/>
              <a:ahLst/>
              <a:cxnLst/>
              <a:rect r="r" b="b" t="t" l="l"/>
              <a:pathLst>
                <a:path h="4056896" w="3997887">
                  <a:moveTo>
                    <a:pt x="0" y="0"/>
                  </a:moveTo>
                  <a:lnTo>
                    <a:pt x="3997887" y="0"/>
                  </a:lnTo>
                  <a:lnTo>
                    <a:pt x="3997887" y="4056896"/>
                  </a:lnTo>
                  <a:lnTo>
                    <a:pt x="0" y="40568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4627427" y="1952717"/>
              <a:ext cx="12195351" cy="2104179"/>
            </a:xfrm>
            <a:prstGeom prst="rect">
              <a:avLst/>
            </a:prstGeom>
          </p:spPr>
          <p:txBody>
            <a:bodyPr anchor="t" rtlCol="false" tIns="0" lIns="0" bIns="0" rIns="0">
              <a:spAutoFit/>
            </a:bodyPr>
            <a:lstStyle/>
            <a:p>
              <a:pPr algn="ctr">
                <a:lnSpc>
                  <a:spcPts val="13159"/>
                </a:lnSpc>
              </a:pPr>
              <a:r>
                <a:rPr lang="en-US" sz="9399">
                  <a:solidFill>
                    <a:srgbClr val="879480"/>
                  </a:solidFill>
                  <a:latin typeface="Waffle Soft"/>
                  <a:ea typeface="Waffle Soft"/>
                  <a:cs typeface="Waffle Soft"/>
                  <a:sym typeface="Waffle Soft"/>
                </a:rPr>
                <a:t>THANK YOU</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DAGTM1v_71Q</dc:identifier>
  <dcterms:modified xsi:type="dcterms:W3CDTF">2011-08-01T06:04:30Z</dcterms:modified>
  <cp:revision>1</cp:revision>
  <dc:title>Blue Futuristic Illustrative Artificial Intelligence Project Presentation.pptx</dc:title>
</cp:coreProperties>
</file>